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91" r:id="rId3"/>
    <p:sldId id="294" r:id="rId4"/>
    <p:sldId id="292" r:id="rId5"/>
    <p:sldId id="293" r:id="rId6"/>
    <p:sldId id="295" r:id="rId7"/>
    <p:sldId id="300" r:id="rId8"/>
    <p:sldId id="290" r:id="rId9"/>
    <p:sldId id="286" r:id="rId10"/>
    <p:sldId id="262" r:id="rId11"/>
    <p:sldId id="272" r:id="rId12"/>
    <p:sldId id="264" r:id="rId13"/>
    <p:sldId id="274" r:id="rId14"/>
    <p:sldId id="277" r:id="rId15"/>
    <p:sldId id="263" r:id="rId16"/>
    <p:sldId id="271" r:id="rId17"/>
    <p:sldId id="273" r:id="rId18"/>
    <p:sldId id="285" r:id="rId19"/>
    <p:sldId id="265" r:id="rId20"/>
    <p:sldId id="287" r:id="rId21"/>
    <p:sldId id="268" r:id="rId22"/>
    <p:sldId id="258" r:id="rId23"/>
    <p:sldId id="275" r:id="rId24"/>
    <p:sldId id="259" r:id="rId25"/>
    <p:sldId id="266" r:id="rId26"/>
    <p:sldId id="298" r:id="rId27"/>
    <p:sldId id="299" r:id="rId28"/>
    <p:sldId id="288" r:id="rId29"/>
    <p:sldId id="260" r:id="rId30"/>
    <p:sldId id="279" r:id="rId31"/>
    <p:sldId id="276" r:id="rId32"/>
    <p:sldId id="267" r:id="rId33"/>
    <p:sldId id="289" r:id="rId34"/>
    <p:sldId id="261" r:id="rId35"/>
    <p:sldId id="281" r:id="rId36"/>
    <p:sldId id="283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2F2F2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32" autoAdjust="0"/>
    <p:restoredTop sz="94660"/>
  </p:normalViewPr>
  <p:slideViewPr>
    <p:cSldViewPr snapToGrid="0">
      <p:cViewPr>
        <p:scale>
          <a:sx n="75" d="100"/>
          <a:sy n="75" d="100"/>
        </p:scale>
        <p:origin x="1421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5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3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27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312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56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7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85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77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915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39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77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FB583-F7AC-4151-88F1-38DF659E667D}" type="datetimeFigureOut">
              <a:rPr lang="fr-FR" smtClean="0"/>
              <a:t>28/03/2015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64D6D-31ED-4312-8BEB-883CB692E3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8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4875349" y="3195803"/>
            <a:ext cx="1972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General patterns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0133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4952302" y="341106"/>
            <a:ext cx="2282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err="1" smtClean="0">
                <a:solidFill>
                  <a:schemeClr val="tx1"/>
                </a:solidFill>
              </a:rPr>
              <a:t>Euroburners</a:t>
            </a:r>
            <a:endParaRPr lang="fr-FR" sz="3200" b="1" dirty="0"/>
          </a:p>
        </p:txBody>
      </p:sp>
      <p:sp>
        <p:nvSpPr>
          <p:cNvPr id="68" name="Rectangle 67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-4782" y="0"/>
            <a:ext cx="12196782" cy="685800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0" y="0"/>
            <a:ext cx="12191999" cy="685800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/>
          <p:cNvSpPr txBox="1"/>
          <p:nvPr/>
        </p:nvSpPr>
        <p:spPr>
          <a:xfrm>
            <a:off x="3178676" y="1147360"/>
            <a:ext cx="582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i="1" dirty="0" smtClean="0"/>
              <a:t>Your place to </a:t>
            </a:r>
            <a:r>
              <a:rPr lang="fr-FR" i="1" dirty="0" err="1" smtClean="0"/>
              <a:t>find</a:t>
            </a:r>
            <a:r>
              <a:rPr lang="fr-FR" i="1" dirty="0" smtClean="0"/>
              <a:t> Burning Man </a:t>
            </a:r>
            <a:r>
              <a:rPr lang="fr-FR" i="1" dirty="0" err="1" smtClean="0"/>
              <a:t>related</a:t>
            </a:r>
            <a:r>
              <a:rPr lang="fr-FR" i="1" dirty="0" smtClean="0"/>
              <a:t> </a:t>
            </a:r>
            <a:r>
              <a:rPr lang="fr-FR" i="1" dirty="0" err="1" smtClean="0"/>
              <a:t>events</a:t>
            </a:r>
            <a:r>
              <a:rPr lang="fr-FR" i="1" dirty="0" smtClean="0"/>
              <a:t>, information,  </a:t>
            </a:r>
          </a:p>
          <a:p>
            <a:pPr algn="ctr">
              <a:lnSpc>
                <a:spcPct val="150000"/>
              </a:lnSpc>
            </a:pPr>
            <a:r>
              <a:rPr lang="fr-FR" i="1" dirty="0" smtClean="0"/>
              <a:t>and the people </a:t>
            </a:r>
            <a:r>
              <a:rPr lang="fr-FR" i="1" dirty="0" err="1" smtClean="0"/>
              <a:t>who</a:t>
            </a:r>
            <a:r>
              <a:rPr lang="fr-FR" i="1" dirty="0" smtClean="0"/>
              <a:t> </a:t>
            </a:r>
            <a:r>
              <a:rPr lang="fr-FR" i="1" dirty="0" err="1" smtClean="0"/>
              <a:t>makes</a:t>
            </a:r>
            <a:r>
              <a:rPr lang="fr-FR" i="1" dirty="0" smtClean="0"/>
              <a:t> </a:t>
            </a:r>
            <a:r>
              <a:rPr lang="fr-FR" i="1" dirty="0" err="1" smtClean="0"/>
              <a:t>it</a:t>
            </a:r>
            <a:r>
              <a:rPr lang="fr-FR" i="1" dirty="0" smtClean="0"/>
              <a:t> come </a:t>
            </a:r>
            <a:r>
              <a:rPr lang="fr-FR" i="1" dirty="0" err="1" smtClean="0"/>
              <a:t>true</a:t>
            </a:r>
            <a:r>
              <a:rPr lang="fr-FR" i="1" dirty="0" smtClean="0"/>
              <a:t>, people </a:t>
            </a:r>
            <a:r>
              <a:rPr lang="fr-FR" i="1" dirty="0" err="1" smtClean="0"/>
              <a:t>like</a:t>
            </a:r>
            <a:r>
              <a:rPr lang="fr-FR" i="1" dirty="0" smtClean="0"/>
              <a:t> </a:t>
            </a:r>
            <a:r>
              <a:rPr lang="fr-FR" i="1" dirty="0" err="1" smtClean="0"/>
              <a:t>you</a:t>
            </a:r>
            <a:r>
              <a:rPr lang="fr-FR" i="1" dirty="0" smtClean="0"/>
              <a:t>…</a:t>
            </a:r>
            <a:endParaRPr lang="fr-FR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52178" y="2582483"/>
            <a:ext cx="2770925" cy="1336309"/>
            <a:chOff x="2403256" y="2545848"/>
            <a:chExt cx="3286802" cy="1585096"/>
          </a:xfrm>
        </p:grpSpPr>
        <p:sp>
          <p:nvSpPr>
            <p:cNvPr id="64" name="Rectangle 63"/>
            <p:cNvSpPr/>
            <p:nvPr/>
          </p:nvSpPr>
          <p:spPr>
            <a:xfrm>
              <a:off x="2403258" y="2546944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Find an event</a:t>
              </a: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2403258" y="2546945"/>
              <a:ext cx="3286800" cy="158290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2403256" y="2545848"/>
              <a:ext cx="3286802" cy="153847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6213492" y="2582483"/>
            <a:ext cx="2770925" cy="1335385"/>
            <a:chOff x="2403256" y="4704624"/>
            <a:chExt cx="3286802" cy="1584000"/>
          </a:xfrm>
        </p:grpSpPr>
        <p:sp>
          <p:nvSpPr>
            <p:cNvPr id="132" name="Rectangle 131"/>
            <p:cNvSpPr/>
            <p:nvPr/>
          </p:nvSpPr>
          <p:spPr>
            <a:xfrm>
              <a:off x="2403258" y="4704624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The 10 principles</a:t>
              </a:r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2403258" y="4704625"/>
              <a:ext cx="3286800" cy="158399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2403256" y="4704624"/>
              <a:ext cx="3286802" cy="15373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182835" y="2582483"/>
            <a:ext cx="2770925" cy="1335385"/>
            <a:chOff x="6449914" y="2545848"/>
            <a:chExt cx="3286802" cy="1584000"/>
          </a:xfrm>
        </p:grpSpPr>
        <p:sp>
          <p:nvSpPr>
            <p:cNvPr id="135" name="Rectangle 134"/>
            <p:cNvSpPr/>
            <p:nvPr/>
          </p:nvSpPr>
          <p:spPr>
            <a:xfrm>
              <a:off x="6449916" y="2545848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Europeans local groups</a:t>
              </a:r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6449916" y="2545849"/>
              <a:ext cx="3286798" cy="158399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6449914" y="2545848"/>
              <a:ext cx="3286800" cy="15373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9244148" y="2582483"/>
            <a:ext cx="2770925" cy="1335385"/>
            <a:chOff x="6449912" y="4704624"/>
            <a:chExt cx="3286802" cy="1584000"/>
          </a:xfrm>
        </p:grpSpPr>
        <p:sp>
          <p:nvSpPr>
            <p:cNvPr id="138" name="Rectangle 137"/>
            <p:cNvSpPr/>
            <p:nvPr/>
          </p:nvSpPr>
          <p:spPr>
            <a:xfrm>
              <a:off x="6449914" y="4704624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The Man burns in 112 </a:t>
              </a:r>
              <a:r>
                <a:rPr lang="fr-FR" sz="1600" dirty="0" smtClean="0">
                  <a:solidFill>
                    <a:schemeClr val="tx1"/>
                  </a:solidFill>
                </a:rPr>
                <a:t>days</a:t>
              </a:r>
              <a:endParaRPr lang="fr-FR" sz="1600" dirty="0"/>
            </a:p>
          </p:txBody>
        </p:sp>
        <p:cxnSp>
          <p:nvCxnSpPr>
            <p:cNvPr id="139" name="Straight Connector 138"/>
            <p:cNvCxnSpPr/>
            <p:nvPr/>
          </p:nvCxnSpPr>
          <p:spPr>
            <a:xfrm>
              <a:off x="6449914" y="4704625"/>
              <a:ext cx="3286800" cy="158399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6449912" y="4704624"/>
              <a:ext cx="3286802" cy="15373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5444224" y="4622250"/>
            <a:ext cx="1258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 err="1" smtClean="0"/>
              <a:t>Popular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events</a:t>
            </a:r>
            <a:endParaRPr lang="fr-FR" sz="1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875072" y="4776436"/>
            <a:ext cx="46016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0216" y="4776436"/>
            <a:ext cx="46119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6416" y="5175433"/>
            <a:ext cx="4984569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73225" y="5184043"/>
            <a:ext cx="1171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Event’s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700216" y="5184043"/>
            <a:ext cx="1268558" cy="1248400"/>
            <a:chOff x="3416060" y="2760453"/>
            <a:chExt cx="431321" cy="431321"/>
          </a:xfrm>
        </p:grpSpPr>
        <p:sp>
          <p:nvSpPr>
            <p:cNvPr id="34" name="Rectangle 33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4900329" y="5398594"/>
            <a:ext cx="6319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 </a:t>
            </a:r>
          </a:p>
          <a:p>
            <a:pPr algn="ctr"/>
            <a:r>
              <a:rPr lang="fr-F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Apr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73225" y="5687154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39" name="Rectangle 38"/>
          <p:cNvSpPr/>
          <p:nvPr/>
        </p:nvSpPr>
        <p:spPr>
          <a:xfrm>
            <a:off x="1973225" y="6102565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737836" y="5184043"/>
            <a:ext cx="0" cy="12484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Rectangle 41"/>
          <p:cNvSpPr/>
          <p:nvPr/>
        </p:nvSpPr>
        <p:spPr>
          <a:xfrm>
            <a:off x="6492132" y="5175433"/>
            <a:ext cx="4984569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58941" y="5184043"/>
            <a:ext cx="1171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Event’s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6485932" y="5184043"/>
            <a:ext cx="1268558" cy="1248400"/>
            <a:chOff x="3416060" y="2760453"/>
            <a:chExt cx="431321" cy="431321"/>
          </a:xfrm>
        </p:grpSpPr>
        <p:sp>
          <p:nvSpPr>
            <p:cNvPr id="45" name="Rectangle 44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Rectangle 47"/>
          <p:cNvSpPr/>
          <p:nvPr/>
        </p:nvSpPr>
        <p:spPr>
          <a:xfrm>
            <a:off x="10637602" y="5398594"/>
            <a:ext cx="7287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fr-F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May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758941" y="5687154"/>
            <a:ext cx="14959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Café de la Presse, Paris</a:t>
            </a:r>
            <a:endParaRPr lang="fr-FR" sz="1100" dirty="0"/>
          </a:p>
        </p:txBody>
      </p:sp>
      <p:sp>
        <p:nvSpPr>
          <p:cNvPr id="50" name="Rectangle 49"/>
          <p:cNvSpPr/>
          <p:nvPr/>
        </p:nvSpPr>
        <p:spPr>
          <a:xfrm>
            <a:off x="7758941" y="6102565"/>
            <a:ext cx="10999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</a:t>
            </a:r>
            <a:r>
              <a:rPr lang="fr-FR" sz="1100" i="1" dirty="0" smtClean="0"/>
              <a:t>8 pm</a:t>
            </a:r>
            <a:endParaRPr lang="fr-FR" sz="1100" i="1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0523552" y="5184043"/>
            <a:ext cx="0" cy="12484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7260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1046"/>
          <a:stretch/>
        </p:blipFill>
        <p:spPr>
          <a:xfrm>
            <a:off x="0" y="3100375"/>
            <a:ext cx="12192000" cy="36990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944880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What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68000" y="944880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Where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24000" y="944879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When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4541" y="1472527"/>
            <a:ext cx="312660" cy="312660"/>
            <a:chOff x="3416060" y="2760453"/>
            <a:chExt cx="431321" cy="431321"/>
          </a:xfrm>
        </p:grpSpPr>
        <p:sp>
          <p:nvSpPr>
            <p:cNvPr id="7" name="Rectangle 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57201" y="1521135"/>
            <a:ext cx="292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All</a:t>
            </a:r>
            <a:endParaRPr lang="fr-FR" sz="800" dirty="0"/>
          </a:p>
        </p:txBody>
      </p:sp>
      <p:sp>
        <p:nvSpPr>
          <p:cNvPr id="12" name="Rectangle 11"/>
          <p:cNvSpPr/>
          <p:nvPr/>
        </p:nvSpPr>
        <p:spPr>
          <a:xfrm>
            <a:off x="144541" y="1941534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1" y="1990142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smtClean="0"/>
              <a:t>Burning Cafés</a:t>
            </a:r>
            <a:endParaRPr lang="fr-FR" sz="8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4541" y="2401451"/>
            <a:ext cx="312660" cy="312660"/>
            <a:chOff x="3416060" y="2760453"/>
            <a:chExt cx="431321" cy="431321"/>
          </a:xfrm>
        </p:grpSpPr>
        <p:sp>
          <p:nvSpPr>
            <p:cNvPr id="17" name="Rectangle 1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57201" y="2450059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nights</a:t>
            </a:r>
            <a:endParaRPr lang="fr-FR" sz="8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99155" y="1472527"/>
            <a:ext cx="312660" cy="312660"/>
            <a:chOff x="3416060" y="2760453"/>
            <a:chExt cx="431321" cy="431321"/>
          </a:xfrm>
        </p:grpSpPr>
        <p:sp>
          <p:nvSpPr>
            <p:cNvPr id="22" name="Rectangle 2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311815" y="1521135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week</a:t>
            </a:r>
            <a:r>
              <a:rPr lang="fr-FR" sz="800" dirty="0" smtClean="0"/>
              <a:t> ends</a:t>
            </a:r>
            <a:endParaRPr lang="fr-FR" sz="800" dirty="0"/>
          </a:p>
        </p:txBody>
      </p:sp>
      <p:sp>
        <p:nvSpPr>
          <p:cNvPr id="27" name="Rectangle 26"/>
          <p:cNvSpPr/>
          <p:nvPr/>
        </p:nvSpPr>
        <p:spPr>
          <a:xfrm>
            <a:off x="1999155" y="1941534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11815" y="1990142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err="1" smtClean="0"/>
              <a:t>Regional</a:t>
            </a:r>
            <a:r>
              <a:rPr lang="fr-FR" sz="800" b="1" dirty="0" smtClean="0"/>
              <a:t> Event</a:t>
            </a:r>
            <a:endParaRPr lang="fr-FR" sz="800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1995977" y="2401451"/>
            <a:ext cx="312660" cy="312660"/>
            <a:chOff x="3416060" y="2760453"/>
            <a:chExt cx="431321" cy="431321"/>
          </a:xfrm>
        </p:grpSpPr>
        <p:sp>
          <p:nvSpPr>
            <p:cNvPr id="32" name="Rectangle 3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308637" y="2450059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sp>
        <p:nvSpPr>
          <p:cNvPr id="36" name="Rectangle 35"/>
          <p:cNvSpPr/>
          <p:nvPr/>
        </p:nvSpPr>
        <p:spPr>
          <a:xfrm>
            <a:off x="144541" y="2863796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144541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44541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/>
          <p:cNvSpPr txBox="1"/>
          <p:nvPr/>
        </p:nvSpPr>
        <p:spPr>
          <a:xfrm>
            <a:off x="457201" y="2912404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Decomp</a:t>
            </a:r>
            <a:endParaRPr lang="fr-FR" sz="800" dirty="0"/>
          </a:p>
        </p:txBody>
      </p:sp>
      <p:sp>
        <p:nvSpPr>
          <p:cNvPr id="40" name="Rectangle 39"/>
          <p:cNvSpPr/>
          <p:nvPr/>
        </p:nvSpPr>
        <p:spPr>
          <a:xfrm>
            <a:off x="1995977" y="2863796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1995977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>
            <a:stCxn id="3" idx="2"/>
          </p:cNvCxnSpPr>
          <p:nvPr/>
        </p:nvCxnSpPr>
        <p:spPr>
          <a:xfrm flipV="1">
            <a:off x="2034000" y="2863796"/>
            <a:ext cx="274637" cy="229061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2308637" y="2912404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pic>
        <p:nvPicPr>
          <p:cNvPr id="44" name="Picture 4" descr="http://static.vecteezy.com/system/resources/premium_previews/000/059/753/original/paper-rainy-cityscape-vecteez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33705" r="4226" b="15715"/>
          <a:stretch/>
        </p:blipFill>
        <p:spPr bwMode="auto">
          <a:xfrm>
            <a:off x="4071178" y="1372773"/>
            <a:ext cx="4054662" cy="172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4525202" y="1785187"/>
            <a:ext cx="3058656" cy="4690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i="1" dirty="0" smtClean="0">
                <a:solidFill>
                  <a:schemeClr val="tx1"/>
                </a:solidFill>
              </a:rPr>
              <a:t>Spain</a:t>
            </a:r>
            <a:endParaRPr lang="fr-FR" sz="1600" i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86910" y="1521135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Filter</a:t>
            </a:r>
            <a:r>
              <a:rPr lang="fr-FR" sz="800" dirty="0" smtClean="0"/>
              <a:t> </a:t>
            </a:r>
            <a:r>
              <a:rPr lang="fr-FR" sz="800" dirty="0" err="1" smtClean="0"/>
              <a:t>from</a:t>
            </a:r>
            <a:endParaRPr lang="fr-FR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10405641" y="1521135"/>
            <a:ext cx="288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To</a:t>
            </a:r>
            <a:endParaRPr lang="fr-FR" sz="800" dirty="0"/>
          </a:p>
        </p:txBody>
      </p:sp>
      <p:sp>
        <p:nvSpPr>
          <p:cNvPr id="48" name="Rectangle 47"/>
          <p:cNvSpPr/>
          <p:nvPr/>
        </p:nvSpPr>
        <p:spPr>
          <a:xfrm>
            <a:off x="8286995" y="1785187"/>
            <a:ext cx="1566504" cy="1021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578521" y="2111366"/>
            <a:ext cx="968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16 </a:t>
            </a:r>
            <a:r>
              <a:rPr lang="fr-FR" sz="2000" dirty="0" err="1" smtClean="0">
                <a:solidFill>
                  <a:schemeClr val="tx1"/>
                </a:solidFill>
              </a:rPr>
              <a:t>april</a:t>
            </a:r>
            <a:endParaRPr lang="fr-FR" sz="2000" dirty="0"/>
          </a:p>
        </p:txBody>
      </p:sp>
      <p:sp>
        <p:nvSpPr>
          <p:cNvPr id="50" name="Rectangle 49"/>
          <p:cNvSpPr/>
          <p:nvPr/>
        </p:nvSpPr>
        <p:spPr>
          <a:xfrm>
            <a:off x="10405641" y="1785187"/>
            <a:ext cx="1561077" cy="1021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737164" y="2111366"/>
            <a:ext cx="941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16 </a:t>
            </a:r>
            <a:r>
              <a:rPr lang="fr-FR" sz="2000" dirty="0" err="1" smtClean="0">
                <a:solidFill>
                  <a:schemeClr val="tx1"/>
                </a:solidFill>
              </a:rPr>
              <a:t>may</a:t>
            </a:r>
            <a:endParaRPr lang="fr-FR" sz="2000" dirty="0"/>
          </a:p>
        </p:txBody>
      </p:sp>
      <p:sp>
        <p:nvSpPr>
          <p:cNvPr id="52" name="Rectangle 51"/>
          <p:cNvSpPr/>
          <p:nvPr/>
        </p:nvSpPr>
        <p:spPr>
          <a:xfrm>
            <a:off x="44930" y="106327"/>
            <a:ext cx="149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endParaRPr lang="fr-FR" sz="2000" b="1" dirty="0"/>
          </a:p>
        </p:txBody>
      </p:sp>
      <p:pic>
        <p:nvPicPr>
          <p:cNvPr id="55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383" y="495604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Donut 55"/>
          <p:cNvSpPr/>
          <p:nvPr/>
        </p:nvSpPr>
        <p:spPr>
          <a:xfrm>
            <a:off x="6126480" y="4765040"/>
            <a:ext cx="1158240" cy="1158240"/>
          </a:xfrm>
          <a:prstGeom prst="donut">
            <a:avLst>
              <a:gd name="adj" fmla="val 74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95978" y="1032113"/>
            <a:ext cx="1921026" cy="2907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sz="800" i="1" dirty="0" smtClean="0">
                <a:solidFill>
                  <a:prstClr val="black"/>
                </a:solidFill>
              </a:rPr>
              <a:t>              </a:t>
            </a:r>
            <a:r>
              <a:rPr lang="fr-FR" sz="800" i="1" dirty="0" err="1" smtClean="0">
                <a:solidFill>
                  <a:prstClr val="black"/>
                </a:solidFill>
              </a:rPr>
              <a:t>Search</a:t>
            </a:r>
            <a:r>
              <a:rPr lang="fr-FR" sz="800" i="1" dirty="0" smtClean="0">
                <a:solidFill>
                  <a:prstClr val="black"/>
                </a:solidFill>
              </a:rPr>
              <a:t> an event</a:t>
            </a:r>
            <a:endParaRPr lang="fr-FR" sz="800" i="1" dirty="0">
              <a:solidFill>
                <a:prstClr val="black"/>
              </a:solidFill>
            </a:endParaRPr>
          </a:p>
        </p:txBody>
      </p:sp>
      <p:pic>
        <p:nvPicPr>
          <p:cNvPr id="62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97029" y="1114631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-4782" y="594874"/>
            <a:ext cx="2424301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Find an event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22697" y="594874"/>
            <a:ext cx="3285332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Europeans local groups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708030" y="594874"/>
            <a:ext cx="3131170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The 10 principles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839200" y="594874"/>
            <a:ext cx="33527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68" name="Rectangle 67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pic>
        <p:nvPicPr>
          <p:cNvPr id="69" name="Picture 2" descr="coffee, cup, hot, te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572" y="5288529"/>
            <a:ext cx="512130" cy="5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Donut 69"/>
          <p:cNvSpPr/>
          <p:nvPr/>
        </p:nvSpPr>
        <p:spPr>
          <a:xfrm>
            <a:off x="1729517" y="4986527"/>
            <a:ext cx="1158240" cy="1158240"/>
          </a:xfrm>
          <a:prstGeom prst="donut">
            <a:avLst>
              <a:gd name="adj" fmla="val 745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6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4" y="1944427"/>
            <a:ext cx="288207" cy="2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coffee, cup, hot, tea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" y="1972203"/>
            <a:ext cx="240861" cy="2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-10160" y="-41422"/>
            <a:ext cx="12202160" cy="6899422"/>
          </a:xfrm>
          <a:prstGeom prst="rect">
            <a:avLst/>
          </a:prstGeom>
          <a:solidFill>
            <a:srgbClr val="F2F2F2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1. Find an event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56839" y="3940731"/>
            <a:ext cx="10521928" cy="2585323"/>
          </a:xfrm>
          <a:prstGeom prst="rect">
            <a:avLst/>
          </a:prstGeom>
          <a:solidFill>
            <a:srgbClr val="FFFFFF">
              <a:alpha val="56863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 navigation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stays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accessible in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upper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side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 Massive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filters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section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user to focus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corresponding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events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Events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on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chronologically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detailed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 on the « 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 event page »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thus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browse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events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on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apply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filters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 event, and look at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events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 of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fr-F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29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0" y="7254703"/>
            <a:ext cx="5903089" cy="5050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0" y="3092856"/>
            <a:ext cx="12192000" cy="4165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944880"/>
            <a:ext cx="12191998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4930" y="106327"/>
            <a:ext cx="149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endParaRPr lang="fr-FR" sz="2000" b="1" dirty="0"/>
          </a:p>
        </p:txBody>
      </p:sp>
      <p:sp>
        <p:nvSpPr>
          <p:cNvPr id="60" name="Rectangle 59"/>
          <p:cNvSpPr/>
          <p:nvPr/>
        </p:nvSpPr>
        <p:spPr>
          <a:xfrm>
            <a:off x="6227180" y="7258761"/>
            <a:ext cx="5964819" cy="5057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" y="594874"/>
            <a:ext cx="121919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Nav</a:t>
            </a:r>
            <a:r>
              <a:rPr lang="fr-FR" sz="1600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bar</a:t>
            </a:r>
            <a:endParaRPr lang="fr-FR" sz="1600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srgbClr val="0070C0"/>
                </a:solidFill>
                <a:latin typeface="Axure Handwriting" panose="020B0402020200020204" pitchFamily="34" charset="0"/>
              </a:rPr>
              <a:t>Publish</a:t>
            </a:r>
            <a:endParaRPr lang="fr-FR" sz="800" b="1" dirty="0">
              <a:solidFill>
                <a:srgbClr val="0070C0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689478" y="1834202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Filters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298346" y="5001149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Dynamic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map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44763" y="9791397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Events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found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-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list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775562" y="9791397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Event description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74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231489" y="7112182"/>
            <a:ext cx="133110" cy="3425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44880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What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68000" y="944880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Where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24000" y="944879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When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4541" y="1472527"/>
            <a:ext cx="312660" cy="312660"/>
            <a:chOff x="3416060" y="2760453"/>
            <a:chExt cx="431321" cy="431321"/>
          </a:xfrm>
        </p:grpSpPr>
        <p:sp>
          <p:nvSpPr>
            <p:cNvPr id="7" name="Rectangle 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57201" y="1521135"/>
            <a:ext cx="292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All</a:t>
            </a:r>
            <a:endParaRPr lang="fr-FR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1" y="1990142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Burning Cafés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4541" y="2401451"/>
            <a:ext cx="312660" cy="312660"/>
            <a:chOff x="3416060" y="2760453"/>
            <a:chExt cx="431321" cy="431321"/>
          </a:xfrm>
        </p:grpSpPr>
        <p:sp>
          <p:nvSpPr>
            <p:cNvPr id="17" name="Rectangle 1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57201" y="2450059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nights</a:t>
            </a:r>
            <a:endParaRPr lang="fr-FR" sz="8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99155" y="1472527"/>
            <a:ext cx="312660" cy="312660"/>
            <a:chOff x="3416060" y="2760453"/>
            <a:chExt cx="431321" cy="431321"/>
          </a:xfrm>
        </p:grpSpPr>
        <p:sp>
          <p:nvSpPr>
            <p:cNvPr id="22" name="Rectangle 2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311815" y="1521135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week</a:t>
            </a:r>
            <a:r>
              <a:rPr lang="fr-FR" sz="800" dirty="0" smtClean="0"/>
              <a:t> ends</a:t>
            </a:r>
            <a:endParaRPr lang="fr-FR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2311815" y="1990142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/>
              <a:t>Regional</a:t>
            </a:r>
            <a:r>
              <a:rPr lang="fr-FR" sz="800" dirty="0"/>
              <a:t> Event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995977" y="2401451"/>
            <a:ext cx="312660" cy="312660"/>
            <a:chOff x="3416060" y="2760453"/>
            <a:chExt cx="431321" cy="431321"/>
          </a:xfrm>
        </p:grpSpPr>
        <p:sp>
          <p:nvSpPr>
            <p:cNvPr id="32" name="Rectangle 3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308637" y="2450059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sp>
        <p:nvSpPr>
          <p:cNvPr id="36" name="Rectangle 35"/>
          <p:cNvSpPr/>
          <p:nvPr/>
        </p:nvSpPr>
        <p:spPr>
          <a:xfrm>
            <a:off x="144541" y="2863796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144541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44541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/>
          <p:cNvSpPr txBox="1"/>
          <p:nvPr/>
        </p:nvSpPr>
        <p:spPr>
          <a:xfrm>
            <a:off x="457201" y="2912404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Decomp</a:t>
            </a:r>
            <a:endParaRPr lang="fr-FR" sz="800" dirty="0"/>
          </a:p>
        </p:txBody>
      </p:sp>
      <p:sp>
        <p:nvSpPr>
          <p:cNvPr id="40" name="Rectangle 39"/>
          <p:cNvSpPr/>
          <p:nvPr/>
        </p:nvSpPr>
        <p:spPr>
          <a:xfrm>
            <a:off x="1995977" y="2863796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1995977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>
            <a:stCxn id="3" idx="2"/>
          </p:cNvCxnSpPr>
          <p:nvPr/>
        </p:nvCxnSpPr>
        <p:spPr>
          <a:xfrm flipV="1">
            <a:off x="2034000" y="2863796"/>
            <a:ext cx="274637" cy="229061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2308637" y="2912404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sp>
        <p:nvSpPr>
          <p:cNvPr id="45" name="Rectangle 44"/>
          <p:cNvSpPr/>
          <p:nvPr/>
        </p:nvSpPr>
        <p:spPr>
          <a:xfrm>
            <a:off x="4525202" y="1785187"/>
            <a:ext cx="3058656" cy="4690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i="1" dirty="0" smtClean="0">
                <a:solidFill>
                  <a:schemeClr val="tx1"/>
                </a:solidFill>
              </a:rPr>
              <a:t>Type a place</a:t>
            </a:r>
            <a:endParaRPr lang="fr-FR" sz="1600" i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286995" y="1518968"/>
            <a:ext cx="1566504" cy="1021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578521" y="1845147"/>
            <a:ext cx="807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i="1" dirty="0" err="1"/>
              <a:t>From</a:t>
            </a:r>
            <a:r>
              <a:rPr lang="fr-FR" sz="1600" i="1" dirty="0"/>
              <a:t>….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405641" y="1518968"/>
            <a:ext cx="1561077" cy="1021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737164" y="1845147"/>
            <a:ext cx="513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i="1" dirty="0"/>
              <a:t>To…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4930" y="106327"/>
            <a:ext cx="149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endParaRPr lang="fr-FR" sz="2000" b="1" dirty="0"/>
          </a:p>
        </p:txBody>
      </p:sp>
      <p:sp>
        <p:nvSpPr>
          <p:cNvPr id="59" name="Rectangle 58"/>
          <p:cNvSpPr/>
          <p:nvPr/>
        </p:nvSpPr>
        <p:spPr>
          <a:xfrm>
            <a:off x="723460" y="7793140"/>
            <a:ext cx="4984569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227180" y="7793140"/>
            <a:ext cx="5964819" cy="4472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95978" y="1032113"/>
            <a:ext cx="1921026" cy="2907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sz="800" i="1" dirty="0" smtClean="0">
                <a:solidFill>
                  <a:prstClr val="black"/>
                </a:solidFill>
              </a:rPr>
              <a:t>              </a:t>
            </a:r>
            <a:r>
              <a:rPr lang="fr-FR" sz="800" i="1" dirty="0" err="1" smtClean="0">
                <a:solidFill>
                  <a:prstClr val="black"/>
                </a:solidFill>
              </a:rPr>
              <a:t>Search</a:t>
            </a:r>
            <a:r>
              <a:rPr lang="fr-FR" sz="800" i="1" dirty="0" smtClean="0">
                <a:solidFill>
                  <a:prstClr val="black"/>
                </a:solidFill>
              </a:rPr>
              <a:t> an event</a:t>
            </a:r>
            <a:endParaRPr lang="fr-FR" sz="800" i="1" dirty="0">
              <a:solidFill>
                <a:prstClr val="black"/>
              </a:solidFill>
            </a:endParaRPr>
          </a:p>
        </p:txBody>
      </p:sp>
      <p:pic>
        <p:nvPicPr>
          <p:cNvPr id="62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97029" y="1114631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-4782" y="594874"/>
            <a:ext cx="2424301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Find an event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22697" y="594874"/>
            <a:ext cx="3285332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Europeans local groups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708030" y="594874"/>
            <a:ext cx="3131170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The 10 principles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839200" y="594874"/>
            <a:ext cx="33527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68" name="Rectangle 67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23460" y="9581240"/>
            <a:ext cx="4984569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990269" y="7801750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79" name="Group 78"/>
          <p:cNvGrpSpPr/>
          <p:nvPr/>
        </p:nvGrpSpPr>
        <p:grpSpPr>
          <a:xfrm>
            <a:off x="717260" y="7801750"/>
            <a:ext cx="1268558" cy="1248400"/>
            <a:chOff x="3416060" y="2760453"/>
            <a:chExt cx="431321" cy="431321"/>
          </a:xfrm>
        </p:grpSpPr>
        <p:sp>
          <p:nvSpPr>
            <p:cNvPr id="80" name="Rectangle 79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723460" y="9585545"/>
            <a:ext cx="1268558" cy="1248400"/>
            <a:chOff x="3416060" y="2760453"/>
            <a:chExt cx="431321" cy="431321"/>
          </a:xfrm>
        </p:grpSpPr>
        <p:sp>
          <p:nvSpPr>
            <p:cNvPr id="84" name="Rectangle 83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7" name="Rectangle 86"/>
          <p:cNvSpPr/>
          <p:nvPr/>
        </p:nvSpPr>
        <p:spPr>
          <a:xfrm>
            <a:off x="1990269" y="9581240"/>
            <a:ext cx="1711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/>
              <a:t>Zaragossa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coffe</a:t>
            </a:r>
            <a:r>
              <a:rPr lang="fr-FR" sz="1400" b="1" dirty="0" smtClean="0"/>
              <a:t> time</a:t>
            </a:r>
            <a:endParaRPr lang="fr-FR" sz="1400" b="1" dirty="0"/>
          </a:p>
        </p:txBody>
      </p:sp>
      <p:sp>
        <p:nvSpPr>
          <p:cNvPr id="88" name="Rectangle 87"/>
          <p:cNvSpPr/>
          <p:nvPr/>
        </p:nvSpPr>
        <p:spPr>
          <a:xfrm>
            <a:off x="4917373" y="8016301"/>
            <a:ext cx="6319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26 </a:t>
            </a:r>
          </a:p>
          <a:p>
            <a:pPr algn="ctr"/>
            <a:r>
              <a:rPr lang="fr-FR" sz="2400" dirty="0" err="1" smtClean="0">
                <a:solidFill>
                  <a:schemeClr val="tx1"/>
                </a:solidFill>
              </a:rPr>
              <a:t>Apr</a:t>
            </a:r>
            <a:endParaRPr lang="fr-FR" sz="2400" dirty="0"/>
          </a:p>
        </p:txBody>
      </p:sp>
      <p:sp>
        <p:nvSpPr>
          <p:cNvPr id="89" name="Rectangle 88"/>
          <p:cNvSpPr/>
          <p:nvPr/>
        </p:nvSpPr>
        <p:spPr>
          <a:xfrm>
            <a:off x="4858772" y="9824131"/>
            <a:ext cx="7287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6 </a:t>
            </a:r>
          </a:p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May</a:t>
            </a:r>
            <a:endParaRPr lang="fr-FR" sz="2400" dirty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4754880" y="9613323"/>
            <a:ext cx="0" cy="12484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Straight Connector 90"/>
          <p:cNvCxnSpPr>
            <a:endCxn id="80" idx="1"/>
          </p:cNvCxnSpPr>
          <p:nvPr/>
        </p:nvCxnSpPr>
        <p:spPr>
          <a:xfrm>
            <a:off x="532753" y="8421646"/>
            <a:ext cx="184507" cy="4304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92" name="Straight Connector 91"/>
          <p:cNvCxnSpPr>
            <a:endCxn id="84" idx="1"/>
          </p:cNvCxnSpPr>
          <p:nvPr/>
        </p:nvCxnSpPr>
        <p:spPr>
          <a:xfrm flipV="1">
            <a:off x="532753" y="10209745"/>
            <a:ext cx="190707" cy="4446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97" name="Rectangle 96"/>
          <p:cNvSpPr/>
          <p:nvPr/>
        </p:nvSpPr>
        <p:spPr>
          <a:xfrm>
            <a:off x="1990269" y="8304861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98" name="Rectangle 97"/>
          <p:cNvSpPr/>
          <p:nvPr/>
        </p:nvSpPr>
        <p:spPr>
          <a:xfrm>
            <a:off x="1990269" y="8720272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4754880" y="7801750"/>
            <a:ext cx="0" cy="12484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Rectangle 100"/>
          <p:cNvSpPr/>
          <p:nvPr/>
        </p:nvSpPr>
        <p:spPr>
          <a:xfrm>
            <a:off x="1990269" y="10078940"/>
            <a:ext cx="12522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El </a:t>
            </a:r>
            <a:r>
              <a:rPr lang="fr-FR" sz="1100" dirty="0" err="1" smtClean="0">
                <a:solidFill>
                  <a:schemeClr val="tx1"/>
                </a:solidFill>
              </a:rPr>
              <a:t>spicy</a:t>
            </a:r>
            <a:r>
              <a:rPr lang="fr-FR" sz="1100" dirty="0" smtClean="0">
                <a:solidFill>
                  <a:schemeClr val="tx1"/>
                </a:solidFill>
              </a:rPr>
              <a:t> tequila bar</a:t>
            </a:r>
            <a:endParaRPr lang="fr-FR" sz="1100" dirty="0"/>
          </a:p>
        </p:txBody>
      </p:sp>
      <p:sp>
        <p:nvSpPr>
          <p:cNvPr id="102" name="Rectangle 101"/>
          <p:cNvSpPr/>
          <p:nvPr/>
        </p:nvSpPr>
        <p:spPr>
          <a:xfrm>
            <a:off x="1990269" y="10524323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</a:t>
            </a:r>
            <a:r>
              <a:rPr lang="fr-FR" sz="1100" i="1" dirty="0" smtClean="0"/>
              <a:t>at 21:00</a:t>
            </a:r>
            <a:endParaRPr lang="fr-FR" sz="1100" i="1" dirty="0"/>
          </a:p>
        </p:txBody>
      </p:sp>
      <p:sp>
        <p:nvSpPr>
          <p:cNvPr id="103" name="Rectangle 102"/>
          <p:cNvSpPr/>
          <p:nvPr/>
        </p:nvSpPr>
        <p:spPr>
          <a:xfrm>
            <a:off x="6247091" y="7793140"/>
            <a:ext cx="3636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/>
              <a:t>Nowhere</a:t>
            </a:r>
            <a:r>
              <a:rPr lang="fr-FR" sz="2000" b="1" dirty="0"/>
              <a:t> </a:t>
            </a:r>
            <a:r>
              <a:rPr lang="fr-FR" sz="2000" b="1" dirty="0" err="1"/>
              <a:t>with</a:t>
            </a:r>
            <a:r>
              <a:rPr lang="fr-FR" sz="2000" b="1" dirty="0"/>
              <a:t> a </a:t>
            </a:r>
            <a:r>
              <a:rPr lang="fr-FR" sz="2000" b="1" dirty="0" err="1"/>
              <a:t>pretty</a:t>
            </a:r>
            <a:r>
              <a:rPr lang="fr-FR" sz="2000" b="1" dirty="0"/>
              <a:t> </a:t>
            </a:r>
            <a:r>
              <a:rPr lang="fr-FR" sz="2000" b="1" dirty="0" err="1"/>
              <a:t>big</a:t>
            </a:r>
            <a:r>
              <a:rPr lang="fr-FR" sz="2000" b="1" dirty="0"/>
              <a:t> </a:t>
            </a:r>
            <a:r>
              <a:rPr lang="fr-FR" sz="2000" b="1" dirty="0" err="1"/>
              <a:t>name</a:t>
            </a:r>
            <a:endParaRPr lang="fr-FR" sz="2000" b="1" dirty="0"/>
          </a:p>
        </p:txBody>
      </p:sp>
      <p:pic>
        <p:nvPicPr>
          <p:cNvPr id="104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65" y="799319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coffee, cup, hot, tea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" y="9905555"/>
            <a:ext cx="512130" cy="5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 107"/>
          <p:cNvSpPr/>
          <p:nvPr/>
        </p:nvSpPr>
        <p:spPr>
          <a:xfrm>
            <a:off x="6247091" y="8671072"/>
            <a:ext cx="24000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>
                <a:solidFill>
                  <a:schemeClr val="tx1"/>
                </a:solidFill>
              </a:rPr>
              <a:t>Where</a:t>
            </a:r>
            <a:r>
              <a:rPr lang="fr-FR" sz="1100" b="1" dirty="0" smtClean="0">
                <a:solidFill>
                  <a:schemeClr val="tx1"/>
                </a:solidFill>
              </a:rPr>
              <a:t> : </a:t>
            </a:r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113" name="Rectangle 112"/>
          <p:cNvSpPr/>
          <p:nvPr/>
        </p:nvSpPr>
        <p:spPr>
          <a:xfrm>
            <a:off x="6247091" y="8301356"/>
            <a:ext cx="1449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/>
              <a:t>What</a:t>
            </a:r>
            <a:r>
              <a:rPr lang="fr-FR" sz="1100" b="1" dirty="0" smtClean="0"/>
              <a:t> </a:t>
            </a:r>
            <a:r>
              <a:rPr lang="fr-FR" sz="1100" b="1" dirty="0" smtClean="0">
                <a:solidFill>
                  <a:schemeClr val="tx1"/>
                </a:solidFill>
              </a:rPr>
              <a:t>: </a:t>
            </a:r>
            <a:r>
              <a:rPr lang="fr-FR" sz="1100" dirty="0" err="1" smtClean="0">
                <a:solidFill>
                  <a:schemeClr val="tx1"/>
                </a:solidFill>
              </a:rPr>
              <a:t>Regional</a:t>
            </a:r>
            <a:r>
              <a:rPr lang="fr-FR" sz="1100" dirty="0" smtClean="0">
                <a:solidFill>
                  <a:schemeClr val="tx1"/>
                </a:solidFill>
              </a:rPr>
              <a:t> event</a:t>
            </a:r>
            <a:endParaRPr lang="fr-FR" sz="1100" dirty="0"/>
          </a:p>
        </p:txBody>
      </p:sp>
      <p:sp>
        <p:nvSpPr>
          <p:cNvPr id="114" name="Rectangle 113"/>
          <p:cNvSpPr/>
          <p:nvPr/>
        </p:nvSpPr>
        <p:spPr>
          <a:xfrm>
            <a:off x="6238465" y="9865407"/>
            <a:ext cx="5873199" cy="2097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dirty="0"/>
              <a:t>This </a:t>
            </a:r>
            <a:r>
              <a:rPr lang="fr-FR" sz="1100" dirty="0" err="1"/>
              <a:t>is</a:t>
            </a:r>
            <a:r>
              <a:rPr lang="fr-FR" sz="1100" dirty="0"/>
              <a:t> the event description </a:t>
            </a:r>
            <a:r>
              <a:rPr lang="fr-FR" sz="1100" dirty="0" err="1"/>
              <a:t>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  <a:r>
              <a:rPr lang="fr-FR" sz="1100" dirty="0" err="1"/>
              <a:t>accumsan</a:t>
            </a:r>
            <a:r>
              <a:rPr lang="fr-FR" sz="1100" dirty="0"/>
              <a:t> </a:t>
            </a:r>
            <a:r>
              <a:rPr lang="fr-FR" sz="1100" dirty="0" err="1"/>
              <a:t>augue</a:t>
            </a:r>
            <a:r>
              <a:rPr lang="fr-FR" sz="1100" dirty="0"/>
              <a:t>,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aliquet</a:t>
            </a:r>
            <a:r>
              <a:rPr lang="fr-FR" sz="1100" dirty="0"/>
              <a:t> libero </a:t>
            </a:r>
            <a:r>
              <a:rPr lang="fr-FR" sz="1100" dirty="0" err="1"/>
              <a:t>enim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massa. </a:t>
            </a:r>
            <a:r>
              <a:rPr lang="fr-FR" sz="1100" dirty="0" err="1"/>
              <a:t>Nullam</a:t>
            </a:r>
            <a:r>
              <a:rPr lang="fr-FR" sz="1100" dirty="0"/>
              <a:t> diam </a:t>
            </a:r>
            <a:r>
              <a:rPr lang="fr-FR" sz="1100" dirty="0" err="1"/>
              <a:t>leo</a:t>
            </a:r>
            <a:r>
              <a:rPr lang="fr-FR" sz="1100" dirty="0"/>
              <a:t>, </a:t>
            </a:r>
            <a:r>
              <a:rPr lang="fr-FR" sz="1100" dirty="0" err="1"/>
              <a:t>dictum</a:t>
            </a:r>
            <a:r>
              <a:rPr lang="fr-FR" sz="1100" dirty="0"/>
              <a:t> eu magna </a:t>
            </a:r>
            <a:r>
              <a:rPr lang="fr-FR" sz="1100" dirty="0" err="1"/>
              <a:t>ac</a:t>
            </a:r>
            <a:r>
              <a:rPr lang="fr-FR" sz="1100" dirty="0"/>
              <a:t>, </a:t>
            </a:r>
            <a:r>
              <a:rPr lang="fr-FR" sz="1100" dirty="0" err="1"/>
              <a:t>eleifend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. </a:t>
            </a:r>
            <a:r>
              <a:rPr lang="fr-FR" sz="1100" dirty="0" err="1"/>
              <a:t>Fusce</a:t>
            </a:r>
            <a:r>
              <a:rPr lang="fr-FR" sz="1100" dirty="0"/>
              <a:t> vitae nunc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vitae diam mi. </a:t>
            </a:r>
            <a:r>
              <a:rPr lang="fr-FR" sz="1100" dirty="0" err="1"/>
              <a:t>Cras</a:t>
            </a:r>
            <a:r>
              <a:rPr lang="fr-FR" sz="1100" dirty="0"/>
              <a:t> a </a:t>
            </a:r>
            <a:r>
              <a:rPr lang="fr-FR" sz="1100" dirty="0" err="1"/>
              <a:t>congue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ut </a:t>
            </a:r>
            <a:r>
              <a:rPr lang="fr-FR" sz="1100" dirty="0" err="1"/>
              <a:t>viverra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Quisque</a:t>
            </a:r>
            <a:r>
              <a:rPr lang="fr-FR" sz="1100" dirty="0"/>
              <a:t> vitae libero </a:t>
            </a:r>
            <a:r>
              <a:rPr lang="fr-FR" sz="1100" dirty="0" err="1"/>
              <a:t>sed</a:t>
            </a:r>
            <a:r>
              <a:rPr lang="fr-FR" sz="1100" dirty="0"/>
              <a:t> </a:t>
            </a:r>
            <a:r>
              <a:rPr lang="fr-FR" sz="1100" dirty="0" err="1"/>
              <a:t>lacus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vel</a:t>
            </a:r>
            <a:r>
              <a:rPr lang="fr-FR" sz="1100" dirty="0"/>
              <a:t> ante. </a:t>
            </a:r>
            <a:r>
              <a:rPr lang="fr-FR" sz="1100" dirty="0" err="1"/>
              <a:t>Quisque</a:t>
            </a:r>
            <a:r>
              <a:rPr lang="fr-FR" sz="1100" dirty="0"/>
              <a:t> in </a:t>
            </a:r>
            <a:r>
              <a:rPr lang="fr-FR" sz="1100" dirty="0" err="1"/>
              <a:t>leo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a </a:t>
            </a:r>
            <a:r>
              <a:rPr lang="fr-FR" sz="1100" dirty="0" err="1"/>
              <a:t>augue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. </a:t>
            </a:r>
            <a:r>
              <a:rPr lang="fr-FR" sz="1100" dirty="0" err="1"/>
              <a:t>Nulla</a:t>
            </a:r>
            <a:r>
              <a:rPr lang="fr-FR" sz="1100" dirty="0"/>
              <a:t> vitae </a:t>
            </a:r>
            <a:r>
              <a:rPr lang="fr-FR" sz="1100" dirty="0" err="1"/>
              <a:t>dui</a:t>
            </a:r>
            <a:r>
              <a:rPr lang="fr-FR" sz="1100" dirty="0"/>
              <a:t> ut magna </a:t>
            </a:r>
            <a:r>
              <a:rPr lang="fr-FR" sz="1100" dirty="0" err="1"/>
              <a:t>tempus</a:t>
            </a:r>
            <a:r>
              <a:rPr lang="fr-FR" sz="1100" dirty="0"/>
              <a:t> </a:t>
            </a:r>
            <a:r>
              <a:rPr lang="fr-FR" sz="1100" dirty="0" err="1"/>
              <a:t>varius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ultrices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gravida</a:t>
            </a:r>
            <a:r>
              <a:rPr lang="fr-FR" sz="1100" dirty="0"/>
              <a:t>,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tincidunt</a:t>
            </a:r>
            <a:r>
              <a:rPr lang="fr-FR" sz="1100" dirty="0"/>
              <a:t> semper, est </a:t>
            </a:r>
            <a:r>
              <a:rPr lang="fr-FR" sz="1100" dirty="0" err="1"/>
              <a:t>risus</a:t>
            </a:r>
            <a:r>
              <a:rPr lang="fr-FR" sz="1100" dirty="0"/>
              <a:t> </a:t>
            </a:r>
            <a:r>
              <a:rPr lang="fr-FR" sz="1100" dirty="0" err="1"/>
              <a:t>sagittis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, at </a:t>
            </a:r>
            <a:r>
              <a:rPr lang="fr-FR" sz="1100" dirty="0" err="1"/>
              <a:t>dictum</a:t>
            </a:r>
            <a:r>
              <a:rPr lang="fr-FR" sz="1100" dirty="0"/>
              <a:t> massa </a:t>
            </a:r>
            <a:r>
              <a:rPr lang="fr-FR" sz="1100" dirty="0" err="1"/>
              <a:t>eros</a:t>
            </a:r>
            <a:r>
              <a:rPr lang="fr-FR" sz="1100" dirty="0"/>
              <a:t> a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pharetra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, semper </a:t>
            </a:r>
            <a:r>
              <a:rPr lang="fr-FR" sz="1100" dirty="0" err="1"/>
              <a:t>semper</a:t>
            </a:r>
            <a:r>
              <a:rPr lang="fr-FR" sz="1100" dirty="0"/>
              <a:t> </a:t>
            </a:r>
            <a:r>
              <a:rPr lang="fr-FR" sz="1100" dirty="0" err="1"/>
              <a:t>lectus</a:t>
            </a:r>
            <a:r>
              <a:rPr lang="fr-FR" sz="1100" dirty="0"/>
              <a:t>. </a:t>
            </a:r>
            <a:r>
              <a:rPr lang="fr-FR" sz="1100" dirty="0" err="1"/>
              <a:t>Etiam</a:t>
            </a:r>
            <a:r>
              <a:rPr lang="fr-FR" sz="1100" dirty="0"/>
              <a:t> nec </a:t>
            </a:r>
            <a:r>
              <a:rPr lang="fr-FR" sz="1100" dirty="0" err="1"/>
              <a:t>vehicula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, a </a:t>
            </a:r>
            <a:r>
              <a:rPr lang="fr-FR" sz="1100" dirty="0" err="1"/>
              <a:t>vulputate</a:t>
            </a:r>
            <a:r>
              <a:rPr lang="fr-FR" sz="1100" dirty="0"/>
              <a:t> erat.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6247091" y="9410502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smtClean="0">
                <a:solidFill>
                  <a:schemeClr val="tx1"/>
                </a:solidFill>
              </a:rPr>
              <a:t>By : </a:t>
            </a:r>
            <a:r>
              <a:rPr lang="fr-FR" sz="1100" u="sng" dirty="0" err="1" smtClean="0">
                <a:solidFill>
                  <a:srgbClr val="00B0F0"/>
                </a:solidFill>
              </a:rPr>
              <a:t>Euroburners</a:t>
            </a:r>
            <a:endParaRPr lang="fr-FR" sz="1100" u="sng" dirty="0">
              <a:solidFill>
                <a:srgbClr val="00B0F0"/>
              </a:solidFill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10282687" y="7793140"/>
            <a:ext cx="1909312" cy="1878972"/>
            <a:chOff x="3416060" y="2760453"/>
            <a:chExt cx="431321" cy="431321"/>
          </a:xfrm>
        </p:grpSpPr>
        <p:sp>
          <p:nvSpPr>
            <p:cNvPr id="117" name="Rectangle 11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0" name="Rectangle 119"/>
          <p:cNvSpPr/>
          <p:nvPr/>
        </p:nvSpPr>
        <p:spPr>
          <a:xfrm>
            <a:off x="6254345" y="9040788"/>
            <a:ext cx="2759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>
                <a:solidFill>
                  <a:schemeClr val="tx1"/>
                </a:solidFill>
              </a:rPr>
              <a:t>When</a:t>
            </a:r>
            <a:r>
              <a:rPr lang="fr-FR" sz="1100" b="1" dirty="0" smtClean="0">
                <a:solidFill>
                  <a:schemeClr val="tx1"/>
                </a:solidFill>
              </a:rPr>
              <a:t> : </a:t>
            </a:r>
            <a:r>
              <a:rPr lang="fr-FR" sz="1100" dirty="0" smtClean="0">
                <a:solidFill>
                  <a:schemeClr val="tx1"/>
                </a:solidFill>
              </a:rPr>
              <a:t>26 </a:t>
            </a:r>
            <a:r>
              <a:rPr lang="fr-FR" sz="1100" dirty="0" err="1" smtClean="0">
                <a:solidFill>
                  <a:schemeClr val="tx1"/>
                </a:solidFill>
              </a:rPr>
              <a:t>april</a:t>
            </a:r>
            <a:r>
              <a:rPr lang="fr-FR" sz="1100" dirty="0" smtClean="0">
                <a:solidFill>
                  <a:schemeClr val="tx1"/>
                </a:solidFill>
              </a:rPr>
              <a:t> to 8 </a:t>
            </a:r>
            <a:r>
              <a:rPr lang="fr-FR" sz="1100" dirty="0" err="1" smtClean="0">
                <a:solidFill>
                  <a:schemeClr val="tx1"/>
                </a:solidFill>
              </a:rPr>
              <a:t>march</a:t>
            </a:r>
            <a:r>
              <a:rPr lang="fr-FR" sz="1100" dirty="0" smtClean="0">
                <a:solidFill>
                  <a:schemeClr val="tx1"/>
                </a:solidFill>
              </a:rPr>
              <a:t>, </a:t>
            </a:r>
            <a:r>
              <a:rPr lang="fr-FR" sz="1100" dirty="0" err="1" smtClean="0">
                <a:solidFill>
                  <a:schemeClr val="tx1"/>
                </a:solidFill>
              </a:rPr>
              <a:t>starting</a:t>
            </a:r>
            <a:r>
              <a:rPr lang="fr-FR" sz="1100" dirty="0" smtClean="0">
                <a:solidFill>
                  <a:schemeClr val="tx1"/>
                </a:solidFill>
              </a:rPr>
              <a:t> at 12:00</a:t>
            </a:r>
            <a:endParaRPr lang="fr-FR" sz="11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164956" y="7478606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/>
              <a:t>Event description</a:t>
            </a:r>
            <a:endParaRPr lang="fr-FR" sz="1000" b="1" dirty="0"/>
          </a:p>
        </p:txBody>
      </p:sp>
      <p:sp>
        <p:nvSpPr>
          <p:cNvPr id="111" name="Rectangle 110"/>
          <p:cNvSpPr/>
          <p:nvPr/>
        </p:nvSpPr>
        <p:spPr>
          <a:xfrm>
            <a:off x="144541" y="1937955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004490" y="1928081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757" y="3103581"/>
            <a:ext cx="9965241" cy="41809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5"/>
          <a:srcRect l="6194" r="86774"/>
          <a:stretch/>
        </p:blipFill>
        <p:spPr>
          <a:xfrm>
            <a:off x="-6365" y="3103581"/>
            <a:ext cx="2943699" cy="4180900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5027221" y="9056547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134" name="Rectangle 133"/>
          <p:cNvSpPr/>
          <p:nvPr/>
        </p:nvSpPr>
        <p:spPr>
          <a:xfrm>
            <a:off x="5027221" y="10835913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600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137" name="Rectangle 136"/>
          <p:cNvSpPr/>
          <p:nvPr/>
        </p:nvSpPr>
        <p:spPr>
          <a:xfrm>
            <a:off x="-6366" y="6873301"/>
            <a:ext cx="1072775" cy="40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-11130" y="6959228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/>
              <a:t>7 </a:t>
            </a:r>
            <a:r>
              <a:rPr lang="fr-FR" sz="1000" b="1" dirty="0" err="1"/>
              <a:t>popular</a:t>
            </a:r>
            <a:r>
              <a:rPr lang="fr-FR" sz="1000" b="1" dirty="0"/>
              <a:t> </a:t>
            </a:r>
            <a:r>
              <a:rPr lang="fr-FR" sz="1000" b="1" dirty="0" err="1"/>
              <a:t>events</a:t>
            </a:r>
            <a:endParaRPr lang="fr-FR" sz="1000" b="1" dirty="0"/>
          </a:p>
        </p:txBody>
      </p:sp>
      <p:pic>
        <p:nvPicPr>
          <p:cNvPr id="140" name="Picture 2" descr="coffee, cup, hot, te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" y="1972203"/>
            <a:ext cx="240861" cy="2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4" y="1944427"/>
            <a:ext cx="288207" cy="2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0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0374"/>
            <a:ext cx="12192000" cy="4158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944880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What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68000" y="944880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Where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24000" y="944879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When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4541" y="1472527"/>
            <a:ext cx="312660" cy="312660"/>
            <a:chOff x="3416060" y="2760453"/>
            <a:chExt cx="431321" cy="431321"/>
          </a:xfrm>
        </p:grpSpPr>
        <p:sp>
          <p:nvSpPr>
            <p:cNvPr id="7" name="Rectangle 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57201" y="1521135"/>
            <a:ext cx="292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All</a:t>
            </a:r>
            <a:endParaRPr lang="fr-FR" sz="800" dirty="0"/>
          </a:p>
        </p:txBody>
      </p:sp>
      <p:sp>
        <p:nvSpPr>
          <p:cNvPr id="12" name="Rectangle 11"/>
          <p:cNvSpPr/>
          <p:nvPr/>
        </p:nvSpPr>
        <p:spPr>
          <a:xfrm>
            <a:off x="144541" y="1941534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1" y="1990142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smtClean="0"/>
              <a:t>Burning Cafés</a:t>
            </a:r>
            <a:endParaRPr lang="fr-FR" sz="8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4541" y="2401451"/>
            <a:ext cx="312660" cy="312660"/>
            <a:chOff x="3416060" y="2760453"/>
            <a:chExt cx="431321" cy="431321"/>
          </a:xfrm>
        </p:grpSpPr>
        <p:sp>
          <p:nvSpPr>
            <p:cNvPr id="17" name="Rectangle 1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57201" y="2450059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nights</a:t>
            </a:r>
            <a:endParaRPr lang="fr-FR" sz="8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99155" y="1472527"/>
            <a:ext cx="312660" cy="312660"/>
            <a:chOff x="3416060" y="2760453"/>
            <a:chExt cx="431321" cy="431321"/>
          </a:xfrm>
        </p:grpSpPr>
        <p:sp>
          <p:nvSpPr>
            <p:cNvPr id="22" name="Rectangle 2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311815" y="1521135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week</a:t>
            </a:r>
            <a:r>
              <a:rPr lang="fr-FR" sz="800" dirty="0" smtClean="0"/>
              <a:t> ends</a:t>
            </a:r>
            <a:endParaRPr lang="fr-FR" sz="800" dirty="0"/>
          </a:p>
        </p:txBody>
      </p:sp>
      <p:sp>
        <p:nvSpPr>
          <p:cNvPr id="27" name="Rectangle 26"/>
          <p:cNvSpPr/>
          <p:nvPr/>
        </p:nvSpPr>
        <p:spPr>
          <a:xfrm>
            <a:off x="1999155" y="1941534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11815" y="1990142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err="1" smtClean="0"/>
              <a:t>Regional</a:t>
            </a:r>
            <a:r>
              <a:rPr lang="fr-FR" sz="800" b="1" dirty="0" smtClean="0"/>
              <a:t> Event</a:t>
            </a:r>
            <a:endParaRPr lang="fr-FR" sz="800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1995977" y="2401451"/>
            <a:ext cx="312660" cy="312660"/>
            <a:chOff x="3416060" y="2760453"/>
            <a:chExt cx="431321" cy="431321"/>
          </a:xfrm>
        </p:grpSpPr>
        <p:sp>
          <p:nvSpPr>
            <p:cNvPr id="32" name="Rectangle 3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308637" y="2450059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sp>
        <p:nvSpPr>
          <p:cNvPr id="36" name="Rectangle 35"/>
          <p:cNvSpPr/>
          <p:nvPr/>
        </p:nvSpPr>
        <p:spPr>
          <a:xfrm>
            <a:off x="144541" y="2863796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144541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44541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/>
          <p:cNvSpPr txBox="1"/>
          <p:nvPr/>
        </p:nvSpPr>
        <p:spPr>
          <a:xfrm>
            <a:off x="457201" y="2912404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Decomp</a:t>
            </a:r>
            <a:endParaRPr lang="fr-FR" sz="800" dirty="0"/>
          </a:p>
        </p:txBody>
      </p:sp>
      <p:sp>
        <p:nvSpPr>
          <p:cNvPr id="40" name="Rectangle 39"/>
          <p:cNvSpPr/>
          <p:nvPr/>
        </p:nvSpPr>
        <p:spPr>
          <a:xfrm>
            <a:off x="1995977" y="2863796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1995977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>
            <a:stCxn id="3" idx="2"/>
          </p:cNvCxnSpPr>
          <p:nvPr/>
        </p:nvCxnSpPr>
        <p:spPr>
          <a:xfrm flipV="1">
            <a:off x="2034000" y="2863796"/>
            <a:ext cx="274637" cy="229061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2308637" y="2912404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pic>
        <p:nvPicPr>
          <p:cNvPr id="44" name="Picture 4" descr="http://static.vecteezy.com/system/resources/premium_previews/000/059/753/original/paper-rainy-cityscape-vecteez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33705" r="4226" b="15715"/>
          <a:stretch/>
        </p:blipFill>
        <p:spPr bwMode="auto">
          <a:xfrm>
            <a:off x="4071178" y="954795"/>
            <a:ext cx="4054662" cy="213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4525202" y="1785187"/>
            <a:ext cx="3058656" cy="4690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i="1" dirty="0" smtClean="0">
                <a:solidFill>
                  <a:schemeClr val="tx1"/>
                </a:solidFill>
              </a:rPr>
              <a:t>Spain</a:t>
            </a:r>
            <a:endParaRPr lang="fr-FR" sz="1600" i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286995" y="1530541"/>
            <a:ext cx="1566504" cy="1021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578521" y="1856720"/>
            <a:ext cx="968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16 </a:t>
            </a:r>
            <a:r>
              <a:rPr lang="fr-FR" sz="2000" dirty="0" err="1" smtClean="0">
                <a:solidFill>
                  <a:schemeClr val="tx1"/>
                </a:solidFill>
              </a:rPr>
              <a:t>april</a:t>
            </a:r>
            <a:endParaRPr lang="fr-FR" sz="2000" dirty="0"/>
          </a:p>
        </p:txBody>
      </p:sp>
      <p:sp>
        <p:nvSpPr>
          <p:cNvPr id="50" name="Rectangle 49"/>
          <p:cNvSpPr/>
          <p:nvPr/>
        </p:nvSpPr>
        <p:spPr>
          <a:xfrm>
            <a:off x="10405641" y="1530541"/>
            <a:ext cx="1561077" cy="1021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737164" y="1856720"/>
            <a:ext cx="941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16 </a:t>
            </a:r>
            <a:r>
              <a:rPr lang="fr-FR" sz="2000" dirty="0" err="1" smtClean="0">
                <a:solidFill>
                  <a:schemeClr val="tx1"/>
                </a:solidFill>
              </a:rPr>
              <a:t>may</a:t>
            </a:r>
            <a:endParaRPr lang="fr-FR" sz="2000" dirty="0"/>
          </a:p>
        </p:txBody>
      </p:sp>
      <p:sp>
        <p:nvSpPr>
          <p:cNvPr id="52" name="Rectangle 51"/>
          <p:cNvSpPr/>
          <p:nvPr/>
        </p:nvSpPr>
        <p:spPr>
          <a:xfrm>
            <a:off x="44930" y="106327"/>
            <a:ext cx="149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endParaRPr lang="fr-FR" sz="2000" b="1" dirty="0"/>
          </a:p>
        </p:txBody>
      </p:sp>
      <p:pic>
        <p:nvPicPr>
          <p:cNvPr id="55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383" y="495604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Donut 55"/>
          <p:cNvSpPr/>
          <p:nvPr/>
        </p:nvSpPr>
        <p:spPr>
          <a:xfrm>
            <a:off x="6126480" y="4765040"/>
            <a:ext cx="1158240" cy="1158240"/>
          </a:xfrm>
          <a:prstGeom prst="donut">
            <a:avLst>
              <a:gd name="adj" fmla="val 74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95978" y="1032113"/>
            <a:ext cx="1921026" cy="2907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sz="800" i="1" dirty="0" smtClean="0">
                <a:solidFill>
                  <a:prstClr val="black"/>
                </a:solidFill>
              </a:rPr>
              <a:t>              </a:t>
            </a:r>
            <a:r>
              <a:rPr lang="fr-FR" sz="800" i="1" dirty="0" err="1" smtClean="0">
                <a:solidFill>
                  <a:prstClr val="black"/>
                </a:solidFill>
              </a:rPr>
              <a:t>Search</a:t>
            </a:r>
            <a:r>
              <a:rPr lang="fr-FR" sz="800" i="1" dirty="0" smtClean="0">
                <a:solidFill>
                  <a:prstClr val="black"/>
                </a:solidFill>
              </a:rPr>
              <a:t> an event</a:t>
            </a:r>
            <a:endParaRPr lang="fr-FR" sz="800" i="1" dirty="0">
              <a:solidFill>
                <a:prstClr val="black"/>
              </a:solidFill>
            </a:endParaRPr>
          </a:p>
        </p:txBody>
      </p:sp>
      <p:pic>
        <p:nvPicPr>
          <p:cNvPr id="62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97029" y="1114631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-4782" y="594874"/>
            <a:ext cx="2424301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Find an event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22697" y="594874"/>
            <a:ext cx="3285332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Europeans local groups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708030" y="594874"/>
            <a:ext cx="3131170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The 10 principles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839200" y="594874"/>
            <a:ext cx="33527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68" name="Rectangle 67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pic>
        <p:nvPicPr>
          <p:cNvPr id="106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4" y="1944427"/>
            <a:ext cx="288207" cy="2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coffee, cup, hot, te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" y="1972203"/>
            <a:ext cx="240861" cy="2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8286910" y="159058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From</a:t>
            </a:r>
            <a:endParaRPr lang="fr-FR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10405641" y="1590581"/>
            <a:ext cx="288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To</a:t>
            </a:r>
            <a:endParaRPr lang="fr-FR" sz="800" dirty="0"/>
          </a:p>
        </p:txBody>
      </p:sp>
      <p:sp>
        <p:nvSpPr>
          <p:cNvPr id="11" name="Oval 10"/>
          <p:cNvSpPr/>
          <p:nvPr/>
        </p:nvSpPr>
        <p:spPr>
          <a:xfrm>
            <a:off x="1782500" y="5046563"/>
            <a:ext cx="1050662" cy="1050662"/>
          </a:xfrm>
          <a:prstGeom prst="ellipse">
            <a:avLst/>
          </a:prstGeom>
          <a:solidFill>
            <a:srgbClr val="FFFFFF">
              <a:alpha val="6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9" name="Picture 2" descr="coffee, cup, hot, tea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572" y="5288529"/>
            <a:ext cx="512130" cy="5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Donut 69"/>
          <p:cNvSpPr/>
          <p:nvPr/>
        </p:nvSpPr>
        <p:spPr>
          <a:xfrm>
            <a:off x="1729517" y="4986527"/>
            <a:ext cx="1158240" cy="1158240"/>
          </a:xfrm>
          <a:prstGeom prst="donut">
            <a:avLst>
              <a:gd name="adj" fmla="val 745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31489" y="7112182"/>
            <a:ext cx="133110" cy="3425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723460" y="7793140"/>
            <a:ext cx="4984569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6227180" y="7793140"/>
            <a:ext cx="5964819" cy="4472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723460" y="9581240"/>
            <a:ext cx="4984569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1990269" y="7801750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191" name="Group 190"/>
          <p:cNvGrpSpPr/>
          <p:nvPr/>
        </p:nvGrpSpPr>
        <p:grpSpPr>
          <a:xfrm>
            <a:off x="717260" y="7801750"/>
            <a:ext cx="1268558" cy="1248400"/>
            <a:chOff x="3416060" y="2760453"/>
            <a:chExt cx="431321" cy="431321"/>
          </a:xfrm>
        </p:grpSpPr>
        <p:sp>
          <p:nvSpPr>
            <p:cNvPr id="192" name="Rectangle 19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93" name="Straight Connector 19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5" name="Group 194"/>
          <p:cNvGrpSpPr/>
          <p:nvPr/>
        </p:nvGrpSpPr>
        <p:grpSpPr>
          <a:xfrm>
            <a:off x="723460" y="9585545"/>
            <a:ext cx="1268558" cy="1248400"/>
            <a:chOff x="3416060" y="2760453"/>
            <a:chExt cx="431321" cy="431321"/>
          </a:xfrm>
        </p:grpSpPr>
        <p:sp>
          <p:nvSpPr>
            <p:cNvPr id="196" name="Rectangle 195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97" name="Straight Connector 196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9" name="Rectangle 198"/>
          <p:cNvSpPr/>
          <p:nvPr/>
        </p:nvSpPr>
        <p:spPr>
          <a:xfrm>
            <a:off x="1990269" y="9581240"/>
            <a:ext cx="1711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/>
              <a:t>Zaragossa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coffe</a:t>
            </a:r>
            <a:r>
              <a:rPr lang="fr-FR" sz="1400" b="1" dirty="0" smtClean="0"/>
              <a:t> time</a:t>
            </a:r>
            <a:endParaRPr lang="fr-FR" sz="1400" b="1" dirty="0"/>
          </a:p>
        </p:txBody>
      </p:sp>
      <p:sp>
        <p:nvSpPr>
          <p:cNvPr id="200" name="Rectangle 199"/>
          <p:cNvSpPr/>
          <p:nvPr/>
        </p:nvSpPr>
        <p:spPr>
          <a:xfrm>
            <a:off x="4917373" y="8016301"/>
            <a:ext cx="6319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26 </a:t>
            </a:r>
          </a:p>
          <a:p>
            <a:pPr algn="ctr"/>
            <a:r>
              <a:rPr lang="fr-FR" sz="2400" dirty="0" err="1" smtClean="0">
                <a:solidFill>
                  <a:schemeClr val="tx1"/>
                </a:solidFill>
              </a:rPr>
              <a:t>Apr</a:t>
            </a:r>
            <a:endParaRPr lang="fr-FR" sz="2400" dirty="0"/>
          </a:p>
        </p:txBody>
      </p:sp>
      <p:sp>
        <p:nvSpPr>
          <p:cNvPr id="201" name="Rectangle 200"/>
          <p:cNvSpPr/>
          <p:nvPr/>
        </p:nvSpPr>
        <p:spPr>
          <a:xfrm>
            <a:off x="4858772" y="9824131"/>
            <a:ext cx="7287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6 </a:t>
            </a:r>
          </a:p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May</a:t>
            </a:r>
            <a:endParaRPr lang="fr-FR" sz="2400" dirty="0"/>
          </a:p>
        </p:txBody>
      </p:sp>
      <p:cxnSp>
        <p:nvCxnSpPr>
          <p:cNvPr id="202" name="Straight Connector 201"/>
          <p:cNvCxnSpPr/>
          <p:nvPr/>
        </p:nvCxnSpPr>
        <p:spPr>
          <a:xfrm>
            <a:off x="4754880" y="9613323"/>
            <a:ext cx="0" cy="12484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3" name="Straight Connector 202"/>
          <p:cNvCxnSpPr>
            <a:endCxn id="192" idx="1"/>
          </p:cNvCxnSpPr>
          <p:nvPr/>
        </p:nvCxnSpPr>
        <p:spPr>
          <a:xfrm>
            <a:off x="532753" y="8421646"/>
            <a:ext cx="184507" cy="4304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04" name="Straight Connector 203"/>
          <p:cNvCxnSpPr>
            <a:endCxn id="196" idx="1"/>
          </p:cNvCxnSpPr>
          <p:nvPr/>
        </p:nvCxnSpPr>
        <p:spPr>
          <a:xfrm flipV="1">
            <a:off x="532753" y="10209745"/>
            <a:ext cx="190707" cy="4446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05" name="Rectangle 204"/>
          <p:cNvSpPr/>
          <p:nvPr/>
        </p:nvSpPr>
        <p:spPr>
          <a:xfrm>
            <a:off x="1990269" y="8304861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206" name="Rectangle 205"/>
          <p:cNvSpPr/>
          <p:nvPr/>
        </p:nvSpPr>
        <p:spPr>
          <a:xfrm>
            <a:off x="1990269" y="8720272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4754880" y="7801750"/>
            <a:ext cx="0" cy="12484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8" name="Rectangle 207"/>
          <p:cNvSpPr/>
          <p:nvPr/>
        </p:nvSpPr>
        <p:spPr>
          <a:xfrm>
            <a:off x="1990269" y="10078940"/>
            <a:ext cx="12522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El </a:t>
            </a:r>
            <a:r>
              <a:rPr lang="fr-FR" sz="1100" dirty="0" err="1" smtClean="0">
                <a:solidFill>
                  <a:schemeClr val="tx1"/>
                </a:solidFill>
              </a:rPr>
              <a:t>spicy</a:t>
            </a:r>
            <a:r>
              <a:rPr lang="fr-FR" sz="1100" dirty="0" smtClean="0">
                <a:solidFill>
                  <a:schemeClr val="tx1"/>
                </a:solidFill>
              </a:rPr>
              <a:t> tequila bar</a:t>
            </a:r>
            <a:endParaRPr lang="fr-FR" sz="1100" dirty="0"/>
          </a:p>
        </p:txBody>
      </p:sp>
      <p:sp>
        <p:nvSpPr>
          <p:cNvPr id="209" name="Rectangle 208"/>
          <p:cNvSpPr/>
          <p:nvPr/>
        </p:nvSpPr>
        <p:spPr>
          <a:xfrm>
            <a:off x="1990269" y="10524323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</a:t>
            </a:r>
            <a:r>
              <a:rPr lang="fr-FR" sz="1100" i="1" dirty="0" smtClean="0"/>
              <a:t>at 21:00</a:t>
            </a:r>
            <a:endParaRPr lang="fr-FR" sz="1100" i="1" dirty="0"/>
          </a:p>
        </p:txBody>
      </p:sp>
      <p:sp>
        <p:nvSpPr>
          <p:cNvPr id="210" name="Rectangle 209"/>
          <p:cNvSpPr/>
          <p:nvPr/>
        </p:nvSpPr>
        <p:spPr>
          <a:xfrm>
            <a:off x="6247091" y="7793140"/>
            <a:ext cx="3636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/>
              <a:t>Nowhere</a:t>
            </a:r>
            <a:r>
              <a:rPr lang="fr-FR" sz="2000" b="1" dirty="0"/>
              <a:t> </a:t>
            </a:r>
            <a:r>
              <a:rPr lang="fr-FR" sz="2000" b="1" dirty="0" err="1"/>
              <a:t>with</a:t>
            </a:r>
            <a:r>
              <a:rPr lang="fr-FR" sz="2000" b="1" dirty="0"/>
              <a:t> a </a:t>
            </a:r>
            <a:r>
              <a:rPr lang="fr-FR" sz="2000" b="1" dirty="0" err="1"/>
              <a:t>pretty</a:t>
            </a:r>
            <a:r>
              <a:rPr lang="fr-FR" sz="2000" b="1" dirty="0"/>
              <a:t> </a:t>
            </a:r>
            <a:r>
              <a:rPr lang="fr-FR" sz="2000" b="1" dirty="0" err="1"/>
              <a:t>big</a:t>
            </a:r>
            <a:r>
              <a:rPr lang="fr-FR" sz="2000" b="1" dirty="0"/>
              <a:t> </a:t>
            </a:r>
            <a:r>
              <a:rPr lang="fr-FR" sz="2000" b="1" dirty="0" err="1"/>
              <a:t>name</a:t>
            </a:r>
            <a:endParaRPr lang="fr-FR" sz="2000" b="1" dirty="0"/>
          </a:p>
        </p:txBody>
      </p:sp>
      <p:pic>
        <p:nvPicPr>
          <p:cNvPr id="211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65" y="799319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" descr="coffee, cup, hot, tea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" y="9905555"/>
            <a:ext cx="512130" cy="5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Rectangle 212"/>
          <p:cNvSpPr/>
          <p:nvPr/>
        </p:nvSpPr>
        <p:spPr>
          <a:xfrm>
            <a:off x="6247091" y="8671072"/>
            <a:ext cx="24000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>
                <a:solidFill>
                  <a:schemeClr val="tx1"/>
                </a:solidFill>
              </a:rPr>
              <a:t>Where</a:t>
            </a:r>
            <a:r>
              <a:rPr lang="fr-FR" sz="1100" b="1" dirty="0" smtClean="0">
                <a:solidFill>
                  <a:schemeClr val="tx1"/>
                </a:solidFill>
              </a:rPr>
              <a:t> : </a:t>
            </a:r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214" name="Rectangle 213"/>
          <p:cNvSpPr/>
          <p:nvPr/>
        </p:nvSpPr>
        <p:spPr>
          <a:xfrm>
            <a:off x="6247091" y="8301356"/>
            <a:ext cx="1449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/>
              <a:t>What</a:t>
            </a:r>
            <a:r>
              <a:rPr lang="fr-FR" sz="1100" b="1" dirty="0" smtClean="0"/>
              <a:t> </a:t>
            </a:r>
            <a:r>
              <a:rPr lang="fr-FR" sz="1100" b="1" dirty="0" smtClean="0">
                <a:solidFill>
                  <a:schemeClr val="tx1"/>
                </a:solidFill>
              </a:rPr>
              <a:t>: </a:t>
            </a:r>
            <a:r>
              <a:rPr lang="fr-FR" sz="1100" dirty="0" err="1" smtClean="0">
                <a:solidFill>
                  <a:schemeClr val="tx1"/>
                </a:solidFill>
              </a:rPr>
              <a:t>Regional</a:t>
            </a:r>
            <a:r>
              <a:rPr lang="fr-FR" sz="1100" dirty="0" smtClean="0">
                <a:solidFill>
                  <a:schemeClr val="tx1"/>
                </a:solidFill>
              </a:rPr>
              <a:t> event</a:t>
            </a:r>
            <a:endParaRPr lang="fr-FR" sz="1100" dirty="0"/>
          </a:p>
        </p:txBody>
      </p:sp>
      <p:sp>
        <p:nvSpPr>
          <p:cNvPr id="215" name="Rectangle 214"/>
          <p:cNvSpPr/>
          <p:nvPr/>
        </p:nvSpPr>
        <p:spPr>
          <a:xfrm>
            <a:off x="6238465" y="9865407"/>
            <a:ext cx="5873199" cy="2097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dirty="0"/>
              <a:t>This </a:t>
            </a:r>
            <a:r>
              <a:rPr lang="fr-FR" sz="1100" dirty="0" err="1"/>
              <a:t>is</a:t>
            </a:r>
            <a:r>
              <a:rPr lang="fr-FR" sz="1100" dirty="0"/>
              <a:t> the event description </a:t>
            </a:r>
            <a:r>
              <a:rPr lang="fr-FR" sz="1100" dirty="0" err="1"/>
              <a:t>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  <a:r>
              <a:rPr lang="fr-FR" sz="1100" dirty="0" err="1"/>
              <a:t>accumsan</a:t>
            </a:r>
            <a:r>
              <a:rPr lang="fr-FR" sz="1100" dirty="0"/>
              <a:t> </a:t>
            </a:r>
            <a:r>
              <a:rPr lang="fr-FR" sz="1100" dirty="0" err="1"/>
              <a:t>augue</a:t>
            </a:r>
            <a:r>
              <a:rPr lang="fr-FR" sz="1100" dirty="0"/>
              <a:t>,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aliquet</a:t>
            </a:r>
            <a:r>
              <a:rPr lang="fr-FR" sz="1100" dirty="0"/>
              <a:t> libero </a:t>
            </a:r>
            <a:r>
              <a:rPr lang="fr-FR" sz="1100" dirty="0" err="1"/>
              <a:t>enim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massa. </a:t>
            </a:r>
            <a:r>
              <a:rPr lang="fr-FR" sz="1100" dirty="0" err="1"/>
              <a:t>Nullam</a:t>
            </a:r>
            <a:r>
              <a:rPr lang="fr-FR" sz="1100" dirty="0"/>
              <a:t> diam </a:t>
            </a:r>
            <a:r>
              <a:rPr lang="fr-FR" sz="1100" dirty="0" err="1"/>
              <a:t>leo</a:t>
            </a:r>
            <a:r>
              <a:rPr lang="fr-FR" sz="1100" dirty="0"/>
              <a:t>, </a:t>
            </a:r>
            <a:r>
              <a:rPr lang="fr-FR" sz="1100" dirty="0" err="1"/>
              <a:t>dictum</a:t>
            </a:r>
            <a:r>
              <a:rPr lang="fr-FR" sz="1100" dirty="0"/>
              <a:t> eu magna </a:t>
            </a:r>
            <a:r>
              <a:rPr lang="fr-FR" sz="1100" dirty="0" err="1"/>
              <a:t>ac</a:t>
            </a:r>
            <a:r>
              <a:rPr lang="fr-FR" sz="1100" dirty="0"/>
              <a:t>, </a:t>
            </a:r>
            <a:r>
              <a:rPr lang="fr-FR" sz="1100" dirty="0" err="1"/>
              <a:t>eleifend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. </a:t>
            </a:r>
            <a:r>
              <a:rPr lang="fr-FR" sz="1100" dirty="0" err="1"/>
              <a:t>Fusce</a:t>
            </a:r>
            <a:r>
              <a:rPr lang="fr-FR" sz="1100" dirty="0"/>
              <a:t> vitae nunc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vitae diam mi. </a:t>
            </a:r>
            <a:r>
              <a:rPr lang="fr-FR" sz="1100" dirty="0" err="1"/>
              <a:t>Cras</a:t>
            </a:r>
            <a:r>
              <a:rPr lang="fr-FR" sz="1100" dirty="0"/>
              <a:t> a </a:t>
            </a:r>
            <a:r>
              <a:rPr lang="fr-FR" sz="1100" dirty="0" err="1"/>
              <a:t>congue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ut </a:t>
            </a:r>
            <a:r>
              <a:rPr lang="fr-FR" sz="1100" dirty="0" err="1"/>
              <a:t>viverra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Quisque</a:t>
            </a:r>
            <a:r>
              <a:rPr lang="fr-FR" sz="1100" dirty="0"/>
              <a:t> vitae libero </a:t>
            </a:r>
            <a:r>
              <a:rPr lang="fr-FR" sz="1100" dirty="0" err="1"/>
              <a:t>sed</a:t>
            </a:r>
            <a:r>
              <a:rPr lang="fr-FR" sz="1100" dirty="0"/>
              <a:t> </a:t>
            </a:r>
            <a:r>
              <a:rPr lang="fr-FR" sz="1100" dirty="0" err="1"/>
              <a:t>lacus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vel</a:t>
            </a:r>
            <a:r>
              <a:rPr lang="fr-FR" sz="1100" dirty="0"/>
              <a:t> ante. </a:t>
            </a:r>
            <a:r>
              <a:rPr lang="fr-FR" sz="1100" dirty="0" err="1"/>
              <a:t>Quisque</a:t>
            </a:r>
            <a:r>
              <a:rPr lang="fr-FR" sz="1100" dirty="0"/>
              <a:t> in </a:t>
            </a:r>
            <a:r>
              <a:rPr lang="fr-FR" sz="1100" dirty="0" err="1"/>
              <a:t>leo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a </a:t>
            </a:r>
            <a:r>
              <a:rPr lang="fr-FR" sz="1100" dirty="0" err="1"/>
              <a:t>augue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. </a:t>
            </a:r>
            <a:r>
              <a:rPr lang="fr-FR" sz="1100" dirty="0" err="1"/>
              <a:t>Nulla</a:t>
            </a:r>
            <a:r>
              <a:rPr lang="fr-FR" sz="1100" dirty="0"/>
              <a:t> vitae </a:t>
            </a:r>
            <a:r>
              <a:rPr lang="fr-FR" sz="1100" dirty="0" err="1"/>
              <a:t>dui</a:t>
            </a:r>
            <a:r>
              <a:rPr lang="fr-FR" sz="1100" dirty="0"/>
              <a:t> ut magna </a:t>
            </a:r>
            <a:r>
              <a:rPr lang="fr-FR" sz="1100" dirty="0" err="1"/>
              <a:t>tempus</a:t>
            </a:r>
            <a:r>
              <a:rPr lang="fr-FR" sz="1100" dirty="0"/>
              <a:t> </a:t>
            </a:r>
            <a:r>
              <a:rPr lang="fr-FR" sz="1100" dirty="0" err="1"/>
              <a:t>varius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ultrices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gravida</a:t>
            </a:r>
            <a:r>
              <a:rPr lang="fr-FR" sz="1100" dirty="0"/>
              <a:t>,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tincidunt</a:t>
            </a:r>
            <a:r>
              <a:rPr lang="fr-FR" sz="1100" dirty="0"/>
              <a:t> semper, est </a:t>
            </a:r>
            <a:r>
              <a:rPr lang="fr-FR" sz="1100" dirty="0" err="1"/>
              <a:t>risus</a:t>
            </a:r>
            <a:r>
              <a:rPr lang="fr-FR" sz="1100" dirty="0"/>
              <a:t> </a:t>
            </a:r>
            <a:r>
              <a:rPr lang="fr-FR" sz="1100" dirty="0" err="1"/>
              <a:t>sagittis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, at </a:t>
            </a:r>
            <a:r>
              <a:rPr lang="fr-FR" sz="1100" dirty="0" err="1"/>
              <a:t>dictum</a:t>
            </a:r>
            <a:r>
              <a:rPr lang="fr-FR" sz="1100" dirty="0"/>
              <a:t> massa </a:t>
            </a:r>
            <a:r>
              <a:rPr lang="fr-FR" sz="1100" dirty="0" err="1"/>
              <a:t>eros</a:t>
            </a:r>
            <a:r>
              <a:rPr lang="fr-FR" sz="1100" dirty="0"/>
              <a:t> a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pharetra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, semper </a:t>
            </a:r>
            <a:r>
              <a:rPr lang="fr-FR" sz="1100" dirty="0" err="1"/>
              <a:t>semper</a:t>
            </a:r>
            <a:r>
              <a:rPr lang="fr-FR" sz="1100" dirty="0"/>
              <a:t> </a:t>
            </a:r>
            <a:r>
              <a:rPr lang="fr-FR" sz="1100" dirty="0" err="1"/>
              <a:t>lectus</a:t>
            </a:r>
            <a:r>
              <a:rPr lang="fr-FR" sz="1100" dirty="0"/>
              <a:t>. </a:t>
            </a:r>
            <a:r>
              <a:rPr lang="fr-FR" sz="1100" dirty="0" err="1"/>
              <a:t>Etiam</a:t>
            </a:r>
            <a:r>
              <a:rPr lang="fr-FR" sz="1100" dirty="0"/>
              <a:t> nec </a:t>
            </a:r>
            <a:r>
              <a:rPr lang="fr-FR" sz="1100" dirty="0" err="1"/>
              <a:t>vehicula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, a </a:t>
            </a:r>
            <a:r>
              <a:rPr lang="fr-FR" sz="1100" dirty="0" err="1"/>
              <a:t>vulputate</a:t>
            </a:r>
            <a:r>
              <a:rPr lang="fr-FR" sz="1100" dirty="0"/>
              <a:t> erat.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6247091" y="9410502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smtClean="0">
                <a:solidFill>
                  <a:schemeClr val="tx1"/>
                </a:solidFill>
              </a:rPr>
              <a:t>By : </a:t>
            </a:r>
            <a:r>
              <a:rPr lang="fr-FR" sz="1100" u="sng" dirty="0" err="1" smtClean="0">
                <a:solidFill>
                  <a:srgbClr val="00B0F0"/>
                </a:solidFill>
              </a:rPr>
              <a:t>Euroburners</a:t>
            </a:r>
            <a:endParaRPr lang="fr-FR" sz="1100" u="sng" dirty="0">
              <a:solidFill>
                <a:srgbClr val="00B0F0"/>
              </a:solidFill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10282687" y="7793140"/>
            <a:ext cx="1909312" cy="1878972"/>
            <a:chOff x="3416060" y="2760453"/>
            <a:chExt cx="431321" cy="431321"/>
          </a:xfrm>
        </p:grpSpPr>
        <p:sp>
          <p:nvSpPr>
            <p:cNvPr id="218" name="Rectangle 217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219" name="Straight Connector 218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1" name="Rectangle 220"/>
          <p:cNvSpPr/>
          <p:nvPr/>
        </p:nvSpPr>
        <p:spPr>
          <a:xfrm>
            <a:off x="6254345" y="9040788"/>
            <a:ext cx="2759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>
                <a:solidFill>
                  <a:schemeClr val="tx1"/>
                </a:solidFill>
              </a:rPr>
              <a:t>When</a:t>
            </a:r>
            <a:r>
              <a:rPr lang="fr-FR" sz="1100" b="1" dirty="0" smtClean="0">
                <a:solidFill>
                  <a:schemeClr val="tx1"/>
                </a:solidFill>
              </a:rPr>
              <a:t> : </a:t>
            </a:r>
            <a:r>
              <a:rPr lang="fr-FR" sz="1100" dirty="0" smtClean="0">
                <a:solidFill>
                  <a:schemeClr val="tx1"/>
                </a:solidFill>
              </a:rPr>
              <a:t>26 </a:t>
            </a:r>
            <a:r>
              <a:rPr lang="fr-FR" sz="1100" dirty="0" err="1" smtClean="0">
                <a:solidFill>
                  <a:schemeClr val="tx1"/>
                </a:solidFill>
              </a:rPr>
              <a:t>april</a:t>
            </a:r>
            <a:r>
              <a:rPr lang="fr-FR" sz="1100" dirty="0" smtClean="0">
                <a:solidFill>
                  <a:schemeClr val="tx1"/>
                </a:solidFill>
              </a:rPr>
              <a:t> to 8 </a:t>
            </a:r>
            <a:r>
              <a:rPr lang="fr-FR" sz="1100" dirty="0" err="1" smtClean="0">
                <a:solidFill>
                  <a:schemeClr val="tx1"/>
                </a:solidFill>
              </a:rPr>
              <a:t>march</a:t>
            </a:r>
            <a:r>
              <a:rPr lang="fr-FR" sz="1100" dirty="0" smtClean="0">
                <a:solidFill>
                  <a:schemeClr val="tx1"/>
                </a:solidFill>
              </a:rPr>
              <a:t>, </a:t>
            </a:r>
            <a:r>
              <a:rPr lang="fr-FR" sz="1100" dirty="0" err="1" smtClean="0">
                <a:solidFill>
                  <a:schemeClr val="tx1"/>
                </a:solidFill>
              </a:rPr>
              <a:t>starting</a:t>
            </a:r>
            <a:r>
              <a:rPr lang="fr-FR" sz="1100" dirty="0" smtClean="0">
                <a:solidFill>
                  <a:schemeClr val="tx1"/>
                </a:solidFill>
              </a:rPr>
              <a:t> at 12:00</a:t>
            </a:r>
            <a:endParaRPr lang="fr-FR" sz="1100" dirty="0"/>
          </a:p>
        </p:txBody>
      </p:sp>
      <p:sp>
        <p:nvSpPr>
          <p:cNvPr id="222" name="TextBox 221"/>
          <p:cNvSpPr txBox="1"/>
          <p:nvPr/>
        </p:nvSpPr>
        <p:spPr>
          <a:xfrm>
            <a:off x="6164956" y="7478606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/>
              <a:t>Event description</a:t>
            </a:r>
            <a:endParaRPr lang="fr-FR" sz="1000" b="1" dirty="0"/>
          </a:p>
        </p:txBody>
      </p:sp>
      <p:sp>
        <p:nvSpPr>
          <p:cNvPr id="223" name="Rectangle 222"/>
          <p:cNvSpPr/>
          <p:nvPr/>
        </p:nvSpPr>
        <p:spPr>
          <a:xfrm>
            <a:off x="5027221" y="9056547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224" name="Rectangle 223"/>
          <p:cNvSpPr/>
          <p:nvPr/>
        </p:nvSpPr>
        <p:spPr>
          <a:xfrm>
            <a:off x="5027221" y="10835913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600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110" name="Rectangle 109"/>
          <p:cNvSpPr/>
          <p:nvPr/>
        </p:nvSpPr>
        <p:spPr>
          <a:xfrm>
            <a:off x="-6366" y="6873301"/>
            <a:ext cx="1072775" cy="40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-11130" y="6959228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/>
              <a:t>6</a:t>
            </a:r>
            <a:r>
              <a:rPr lang="fr-FR" sz="1000" b="1" dirty="0" smtClean="0"/>
              <a:t> </a:t>
            </a:r>
            <a:r>
              <a:rPr lang="fr-FR" sz="1000" b="1" dirty="0" err="1" smtClean="0"/>
              <a:t>events</a:t>
            </a:r>
            <a:r>
              <a:rPr lang="fr-FR" sz="1000" b="1" dirty="0" smtClean="0"/>
              <a:t> </a:t>
            </a:r>
            <a:r>
              <a:rPr lang="fr-FR" sz="1000" b="1" dirty="0" err="1" smtClean="0"/>
              <a:t>found</a:t>
            </a:r>
            <a:endParaRPr lang="fr-FR" sz="1000" b="1" dirty="0"/>
          </a:p>
        </p:txBody>
      </p:sp>
      <p:sp>
        <p:nvSpPr>
          <p:cNvPr id="105" name="Rectangle 104"/>
          <p:cNvSpPr/>
          <p:nvPr/>
        </p:nvSpPr>
        <p:spPr>
          <a:xfrm>
            <a:off x="4071178" y="954795"/>
            <a:ext cx="4068000" cy="471423"/>
          </a:xfrm>
          <a:prstGeom prst="rect">
            <a:avLst/>
          </a:prstGeom>
          <a:solidFill>
            <a:srgbClr val="F2F2F2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Where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66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4" descr="http://static.vecteezy.com/system/resources/premium_previews/000/059/753/original/paper-rainy-cityscape-vecteez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33705" r="4226" b="15715"/>
          <a:stretch/>
        </p:blipFill>
        <p:spPr bwMode="auto">
          <a:xfrm>
            <a:off x="4071178" y="954795"/>
            <a:ext cx="4054662" cy="213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4071178" y="954795"/>
            <a:ext cx="4068000" cy="471423"/>
          </a:xfrm>
          <a:prstGeom prst="rect">
            <a:avLst/>
          </a:prstGeom>
          <a:solidFill>
            <a:srgbClr val="F2F2F2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Where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0374"/>
            <a:ext cx="12192000" cy="4158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944880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What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24000" y="944879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When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4541" y="1472527"/>
            <a:ext cx="312660" cy="312660"/>
            <a:chOff x="3416060" y="2760453"/>
            <a:chExt cx="431321" cy="431321"/>
          </a:xfrm>
        </p:grpSpPr>
        <p:sp>
          <p:nvSpPr>
            <p:cNvPr id="7" name="Rectangle 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57201" y="1521135"/>
            <a:ext cx="292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All</a:t>
            </a:r>
            <a:endParaRPr lang="fr-FR" sz="800" dirty="0"/>
          </a:p>
        </p:txBody>
      </p:sp>
      <p:sp>
        <p:nvSpPr>
          <p:cNvPr id="12" name="Rectangle 11"/>
          <p:cNvSpPr/>
          <p:nvPr/>
        </p:nvSpPr>
        <p:spPr>
          <a:xfrm>
            <a:off x="144541" y="1941534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1" y="1990142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smtClean="0"/>
              <a:t>Burning Cafés</a:t>
            </a:r>
            <a:endParaRPr lang="fr-FR" sz="8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4541" y="2401451"/>
            <a:ext cx="312660" cy="312660"/>
            <a:chOff x="3416060" y="2760453"/>
            <a:chExt cx="431321" cy="431321"/>
          </a:xfrm>
        </p:grpSpPr>
        <p:sp>
          <p:nvSpPr>
            <p:cNvPr id="17" name="Rectangle 1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57201" y="2450059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nights</a:t>
            </a:r>
            <a:endParaRPr lang="fr-FR" sz="8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99155" y="1472527"/>
            <a:ext cx="312660" cy="312660"/>
            <a:chOff x="3416060" y="2760453"/>
            <a:chExt cx="431321" cy="431321"/>
          </a:xfrm>
        </p:grpSpPr>
        <p:sp>
          <p:nvSpPr>
            <p:cNvPr id="22" name="Rectangle 2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311815" y="1521135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week</a:t>
            </a:r>
            <a:r>
              <a:rPr lang="fr-FR" sz="800" dirty="0" smtClean="0"/>
              <a:t> ends</a:t>
            </a:r>
            <a:endParaRPr lang="fr-FR" sz="800" dirty="0"/>
          </a:p>
        </p:txBody>
      </p:sp>
      <p:sp>
        <p:nvSpPr>
          <p:cNvPr id="27" name="Rectangle 26"/>
          <p:cNvSpPr/>
          <p:nvPr/>
        </p:nvSpPr>
        <p:spPr>
          <a:xfrm>
            <a:off x="1999155" y="1941534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11815" y="1990142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err="1" smtClean="0"/>
              <a:t>Regional</a:t>
            </a:r>
            <a:r>
              <a:rPr lang="fr-FR" sz="800" b="1" dirty="0" smtClean="0"/>
              <a:t> Event</a:t>
            </a:r>
            <a:endParaRPr lang="fr-FR" sz="800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1995977" y="2401451"/>
            <a:ext cx="312660" cy="312660"/>
            <a:chOff x="3416060" y="2760453"/>
            <a:chExt cx="431321" cy="431321"/>
          </a:xfrm>
        </p:grpSpPr>
        <p:sp>
          <p:nvSpPr>
            <p:cNvPr id="32" name="Rectangle 3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308637" y="2450059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sp>
        <p:nvSpPr>
          <p:cNvPr id="36" name="Rectangle 35"/>
          <p:cNvSpPr/>
          <p:nvPr/>
        </p:nvSpPr>
        <p:spPr>
          <a:xfrm>
            <a:off x="144541" y="2863796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144541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44541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/>
          <p:cNvSpPr txBox="1"/>
          <p:nvPr/>
        </p:nvSpPr>
        <p:spPr>
          <a:xfrm>
            <a:off x="457201" y="2912404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Decomp</a:t>
            </a:r>
            <a:endParaRPr lang="fr-FR" sz="800" dirty="0"/>
          </a:p>
        </p:txBody>
      </p:sp>
      <p:sp>
        <p:nvSpPr>
          <p:cNvPr id="40" name="Rectangle 39"/>
          <p:cNvSpPr/>
          <p:nvPr/>
        </p:nvSpPr>
        <p:spPr>
          <a:xfrm>
            <a:off x="1995977" y="2863796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1995977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>
            <a:stCxn id="3" idx="2"/>
          </p:cNvCxnSpPr>
          <p:nvPr/>
        </p:nvCxnSpPr>
        <p:spPr>
          <a:xfrm flipV="1">
            <a:off x="2034000" y="2863796"/>
            <a:ext cx="274637" cy="229061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2308637" y="2912404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sp>
        <p:nvSpPr>
          <p:cNvPr id="45" name="Rectangle 44"/>
          <p:cNvSpPr/>
          <p:nvPr/>
        </p:nvSpPr>
        <p:spPr>
          <a:xfrm>
            <a:off x="4525202" y="1785187"/>
            <a:ext cx="3058656" cy="4690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i="1" dirty="0" smtClean="0">
                <a:solidFill>
                  <a:schemeClr val="tx1"/>
                </a:solidFill>
              </a:rPr>
              <a:t>Spain</a:t>
            </a:r>
            <a:endParaRPr lang="fr-FR" sz="1600" i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86910" y="1521135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Filter</a:t>
            </a:r>
            <a:r>
              <a:rPr lang="fr-FR" sz="800" dirty="0" smtClean="0"/>
              <a:t> </a:t>
            </a:r>
            <a:r>
              <a:rPr lang="fr-FR" sz="800" dirty="0" err="1" smtClean="0"/>
              <a:t>from</a:t>
            </a:r>
            <a:endParaRPr lang="fr-FR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10405641" y="1521135"/>
            <a:ext cx="288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To</a:t>
            </a:r>
            <a:endParaRPr lang="fr-FR" sz="800" dirty="0"/>
          </a:p>
        </p:txBody>
      </p:sp>
      <p:sp>
        <p:nvSpPr>
          <p:cNvPr id="48" name="Rectangle 47"/>
          <p:cNvSpPr/>
          <p:nvPr/>
        </p:nvSpPr>
        <p:spPr>
          <a:xfrm>
            <a:off x="8286995" y="1785187"/>
            <a:ext cx="1566504" cy="1021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578521" y="2111366"/>
            <a:ext cx="968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16 </a:t>
            </a:r>
            <a:r>
              <a:rPr lang="fr-FR" sz="2000" dirty="0" err="1" smtClean="0">
                <a:solidFill>
                  <a:schemeClr val="tx1"/>
                </a:solidFill>
              </a:rPr>
              <a:t>april</a:t>
            </a:r>
            <a:endParaRPr lang="fr-FR" sz="2000" dirty="0"/>
          </a:p>
        </p:txBody>
      </p:sp>
      <p:sp>
        <p:nvSpPr>
          <p:cNvPr id="50" name="Rectangle 49"/>
          <p:cNvSpPr/>
          <p:nvPr/>
        </p:nvSpPr>
        <p:spPr>
          <a:xfrm>
            <a:off x="10405641" y="1785187"/>
            <a:ext cx="1561077" cy="1021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737164" y="2111366"/>
            <a:ext cx="941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16 </a:t>
            </a:r>
            <a:r>
              <a:rPr lang="fr-FR" sz="2000" dirty="0" err="1" smtClean="0">
                <a:solidFill>
                  <a:schemeClr val="tx1"/>
                </a:solidFill>
              </a:rPr>
              <a:t>may</a:t>
            </a:r>
            <a:endParaRPr lang="fr-FR" sz="2000" dirty="0"/>
          </a:p>
        </p:txBody>
      </p:sp>
      <p:sp>
        <p:nvSpPr>
          <p:cNvPr id="52" name="Rectangle 51"/>
          <p:cNvSpPr/>
          <p:nvPr/>
        </p:nvSpPr>
        <p:spPr>
          <a:xfrm>
            <a:off x="44930" y="106327"/>
            <a:ext cx="149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endParaRPr lang="fr-FR" sz="2000" b="1" dirty="0"/>
          </a:p>
        </p:txBody>
      </p:sp>
      <p:pic>
        <p:nvPicPr>
          <p:cNvPr id="55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383" y="495604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Donut 55"/>
          <p:cNvSpPr/>
          <p:nvPr/>
        </p:nvSpPr>
        <p:spPr>
          <a:xfrm>
            <a:off x="6126480" y="4765040"/>
            <a:ext cx="1158240" cy="1158240"/>
          </a:xfrm>
          <a:prstGeom prst="donut">
            <a:avLst>
              <a:gd name="adj" fmla="val 74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95978" y="1032113"/>
            <a:ext cx="1921026" cy="2907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sz="800" i="1" dirty="0" smtClean="0">
                <a:solidFill>
                  <a:prstClr val="black"/>
                </a:solidFill>
              </a:rPr>
              <a:t>              </a:t>
            </a:r>
            <a:r>
              <a:rPr lang="fr-FR" sz="800" i="1" dirty="0" err="1" smtClean="0">
                <a:solidFill>
                  <a:prstClr val="black"/>
                </a:solidFill>
              </a:rPr>
              <a:t>Search</a:t>
            </a:r>
            <a:r>
              <a:rPr lang="fr-FR" sz="800" i="1" dirty="0" smtClean="0">
                <a:solidFill>
                  <a:prstClr val="black"/>
                </a:solidFill>
              </a:rPr>
              <a:t> an event</a:t>
            </a:r>
            <a:endParaRPr lang="fr-FR" sz="800" i="1" dirty="0">
              <a:solidFill>
                <a:prstClr val="black"/>
              </a:solidFill>
            </a:endParaRPr>
          </a:p>
        </p:txBody>
      </p:sp>
      <p:pic>
        <p:nvPicPr>
          <p:cNvPr id="62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97029" y="1114631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-4782" y="594874"/>
            <a:ext cx="2424301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Find an event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22697" y="594874"/>
            <a:ext cx="3285332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Europeans local groups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708030" y="594874"/>
            <a:ext cx="3131170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The 10 principles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839200" y="594874"/>
            <a:ext cx="33527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68" name="Rectangle 67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pic>
        <p:nvPicPr>
          <p:cNvPr id="106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4" y="1944427"/>
            <a:ext cx="288207" cy="2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coffee, cup, hot, te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" y="1972203"/>
            <a:ext cx="240861" cy="2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/>
          <p:cNvSpPr/>
          <p:nvPr/>
        </p:nvSpPr>
        <p:spPr>
          <a:xfrm>
            <a:off x="8169333" y="1990142"/>
            <a:ext cx="2719691" cy="2338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Automatic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adjustment</a:t>
            </a:r>
            <a:endParaRPr lang="fr-FR" dirty="0"/>
          </a:p>
        </p:txBody>
      </p:sp>
      <p:sp>
        <p:nvSpPr>
          <p:cNvPr id="103" name="Rectangle 102"/>
          <p:cNvSpPr/>
          <p:nvPr/>
        </p:nvSpPr>
        <p:spPr>
          <a:xfrm>
            <a:off x="231489" y="7112182"/>
            <a:ext cx="133110" cy="3425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23460" y="7793140"/>
            <a:ext cx="4984569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227180" y="7793140"/>
            <a:ext cx="5964819" cy="4472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23460" y="9581240"/>
            <a:ext cx="4984569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990269" y="7801750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717260" y="7801750"/>
            <a:ext cx="1268558" cy="1248400"/>
            <a:chOff x="3416060" y="2760453"/>
            <a:chExt cx="431321" cy="431321"/>
          </a:xfrm>
        </p:grpSpPr>
        <p:sp>
          <p:nvSpPr>
            <p:cNvPr id="113" name="Rectangle 112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723460" y="9585545"/>
            <a:ext cx="1268558" cy="1248400"/>
            <a:chOff x="3416060" y="2760453"/>
            <a:chExt cx="431321" cy="431321"/>
          </a:xfrm>
        </p:grpSpPr>
        <p:sp>
          <p:nvSpPr>
            <p:cNvPr id="153" name="Rectangle 152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54" name="Straight Connector 153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6" name="Rectangle 155"/>
          <p:cNvSpPr/>
          <p:nvPr/>
        </p:nvSpPr>
        <p:spPr>
          <a:xfrm>
            <a:off x="1990269" y="9581240"/>
            <a:ext cx="1711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/>
              <a:t>Zaragossa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coffe</a:t>
            </a:r>
            <a:r>
              <a:rPr lang="fr-FR" sz="1400" b="1" dirty="0" smtClean="0"/>
              <a:t> time</a:t>
            </a:r>
            <a:endParaRPr lang="fr-FR" sz="1400" b="1" dirty="0"/>
          </a:p>
        </p:txBody>
      </p:sp>
      <p:sp>
        <p:nvSpPr>
          <p:cNvPr id="157" name="Rectangle 156"/>
          <p:cNvSpPr/>
          <p:nvPr/>
        </p:nvSpPr>
        <p:spPr>
          <a:xfrm>
            <a:off x="4917373" y="8016301"/>
            <a:ext cx="6319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26 </a:t>
            </a:r>
          </a:p>
          <a:p>
            <a:pPr algn="ctr"/>
            <a:r>
              <a:rPr lang="fr-FR" sz="2400" dirty="0" err="1" smtClean="0">
                <a:solidFill>
                  <a:schemeClr val="tx1"/>
                </a:solidFill>
              </a:rPr>
              <a:t>Apr</a:t>
            </a:r>
            <a:endParaRPr lang="fr-FR" sz="2400" dirty="0"/>
          </a:p>
        </p:txBody>
      </p:sp>
      <p:sp>
        <p:nvSpPr>
          <p:cNvPr id="158" name="Rectangle 157"/>
          <p:cNvSpPr/>
          <p:nvPr/>
        </p:nvSpPr>
        <p:spPr>
          <a:xfrm>
            <a:off x="4858772" y="9824131"/>
            <a:ext cx="7287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6 </a:t>
            </a:r>
          </a:p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May</a:t>
            </a:r>
            <a:endParaRPr lang="fr-FR" sz="2400" dirty="0"/>
          </a:p>
        </p:txBody>
      </p:sp>
      <p:cxnSp>
        <p:nvCxnSpPr>
          <p:cNvPr id="159" name="Straight Connector 158"/>
          <p:cNvCxnSpPr/>
          <p:nvPr/>
        </p:nvCxnSpPr>
        <p:spPr>
          <a:xfrm>
            <a:off x="4754880" y="9613323"/>
            <a:ext cx="0" cy="12484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0" name="Straight Connector 159"/>
          <p:cNvCxnSpPr>
            <a:endCxn id="113" idx="1"/>
          </p:cNvCxnSpPr>
          <p:nvPr/>
        </p:nvCxnSpPr>
        <p:spPr>
          <a:xfrm>
            <a:off x="532753" y="8421646"/>
            <a:ext cx="184507" cy="4304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61" name="Straight Connector 160"/>
          <p:cNvCxnSpPr>
            <a:endCxn id="153" idx="1"/>
          </p:cNvCxnSpPr>
          <p:nvPr/>
        </p:nvCxnSpPr>
        <p:spPr>
          <a:xfrm flipV="1">
            <a:off x="532753" y="10209745"/>
            <a:ext cx="190707" cy="4446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62" name="Rectangle 161"/>
          <p:cNvSpPr/>
          <p:nvPr/>
        </p:nvSpPr>
        <p:spPr>
          <a:xfrm>
            <a:off x="1990269" y="8304861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163" name="Rectangle 162"/>
          <p:cNvSpPr/>
          <p:nvPr/>
        </p:nvSpPr>
        <p:spPr>
          <a:xfrm>
            <a:off x="1990269" y="8720272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cxnSp>
        <p:nvCxnSpPr>
          <p:cNvPr id="164" name="Straight Connector 163"/>
          <p:cNvCxnSpPr/>
          <p:nvPr/>
        </p:nvCxnSpPr>
        <p:spPr>
          <a:xfrm>
            <a:off x="4754880" y="7801750"/>
            <a:ext cx="0" cy="12484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5" name="Rectangle 164"/>
          <p:cNvSpPr/>
          <p:nvPr/>
        </p:nvSpPr>
        <p:spPr>
          <a:xfrm>
            <a:off x="1990269" y="10078940"/>
            <a:ext cx="12522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El </a:t>
            </a:r>
            <a:r>
              <a:rPr lang="fr-FR" sz="1100" dirty="0" err="1" smtClean="0">
                <a:solidFill>
                  <a:schemeClr val="tx1"/>
                </a:solidFill>
              </a:rPr>
              <a:t>spicy</a:t>
            </a:r>
            <a:r>
              <a:rPr lang="fr-FR" sz="1100" dirty="0" smtClean="0">
                <a:solidFill>
                  <a:schemeClr val="tx1"/>
                </a:solidFill>
              </a:rPr>
              <a:t> tequila bar</a:t>
            </a:r>
            <a:endParaRPr lang="fr-FR" sz="1100" dirty="0"/>
          </a:p>
        </p:txBody>
      </p:sp>
      <p:sp>
        <p:nvSpPr>
          <p:cNvPr id="166" name="Rectangle 165"/>
          <p:cNvSpPr/>
          <p:nvPr/>
        </p:nvSpPr>
        <p:spPr>
          <a:xfrm>
            <a:off x="1990269" y="10524323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</a:t>
            </a:r>
            <a:r>
              <a:rPr lang="fr-FR" sz="1100" i="1" dirty="0" smtClean="0"/>
              <a:t>at 21:00</a:t>
            </a:r>
            <a:endParaRPr lang="fr-FR" sz="1100" i="1" dirty="0"/>
          </a:p>
        </p:txBody>
      </p:sp>
      <p:sp>
        <p:nvSpPr>
          <p:cNvPr id="167" name="Rectangle 166"/>
          <p:cNvSpPr/>
          <p:nvPr/>
        </p:nvSpPr>
        <p:spPr>
          <a:xfrm>
            <a:off x="6247091" y="7793140"/>
            <a:ext cx="3636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/>
              <a:t>Nowhere</a:t>
            </a:r>
            <a:r>
              <a:rPr lang="fr-FR" sz="2000" b="1" dirty="0"/>
              <a:t> </a:t>
            </a:r>
            <a:r>
              <a:rPr lang="fr-FR" sz="2000" b="1" dirty="0" err="1"/>
              <a:t>with</a:t>
            </a:r>
            <a:r>
              <a:rPr lang="fr-FR" sz="2000" b="1" dirty="0"/>
              <a:t> a </a:t>
            </a:r>
            <a:r>
              <a:rPr lang="fr-FR" sz="2000" b="1" dirty="0" err="1"/>
              <a:t>pretty</a:t>
            </a:r>
            <a:r>
              <a:rPr lang="fr-FR" sz="2000" b="1" dirty="0"/>
              <a:t> </a:t>
            </a:r>
            <a:r>
              <a:rPr lang="fr-FR" sz="2000" b="1" dirty="0" err="1"/>
              <a:t>big</a:t>
            </a:r>
            <a:r>
              <a:rPr lang="fr-FR" sz="2000" b="1" dirty="0"/>
              <a:t> </a:t>
            </a:r>
            <a:r>
              <a:rPr lang="fr-FR" sz="2000" b="1" dirty="0" err="1"/>
              <a:t>name</a:t>
            </a:r>
            <a:endParaRPr lang="fr-FR" sz="2000" b="1" dirty="0"/>
          </a:p>
        </p:txBody>
      </p:sp>
      <p:pic>
        <p:nvPicPr>
          <p:cNvPr id="168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65" y="799319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 descr="coffee, cup, hot, tea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6" y="9905555"/>
            <a:ext cx="512130" cy="5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Rectangle 169"/>
          <p:cNvSpPr/>
          <p:nvPr/>
        </p:nvSpPr>
        <p:spPr>
          <a:xfrm>
            <a:off x="6247091" y="8671072"/>
            <a:ext cx="24000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>
                <a:solidFill>
                  <a:schemeClr val="tx1"/>
                </a:solidFill>
              </a:rPr>
              <a:t>Where</a:t>
            </a:r>
            <a:r>
              <a:rPr lang="fr-FR" sz="1100" b="1" dirty="0" smtClean="0">
                <a:solidFill>
                  <a:schemeClr val="tx1"/>
                </a:solidFill>
              </a:rPr>
              <a:t> : </a:t>
            </a:r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171" name="Rectangle 170"/>
          <p:cNvSpPr/>
          <p:nvPr/>
        </p:nvSpPr>
        <p:spPr>
          <a:xfrm>
            <a:off x="6247091" y="8301356"/>
            <a:ext cx="1449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/>
              <a:t>What</a:t>
            </a:r>
            <a:r>
              <a:rPr lang="fr-FR" sz="1100" b="1" dirty="0" smtClean="0"/>
              <a:t> </a:t>
            </a:r>
            <a:r>
              <a:rPr lang="fr-FR" sz="1100" b="1" dirty="0" smtClean="0">
                <a:solidFill>
                  <a:schemeClr val="tx1"/>
                </a:solidFill>
              </a:rPr>
              <a:t>: </a:t>
            </a:r>
            <a:r>
              <a:rPr lang="fr-FR" sz="1100" dirty="0" err="1" smtClean="0">
                <a:solidFill>
                  <a:schemeClr val="tx1"/>
                </a:solidFill>
              </a:rPr>
              <a:t>Regional</a:t>
            </a:r>
            <a:r>
              <a:rPr lang="fr-FR" sz="1100" dirty="0" smtClean="0">
                <a:solidFill>
                  <a:schemeClr val="tx1"/>
                </a:solidFill>
              </a:rPr>
              <a:t> event</a:t>
            </a:r>
            <a:endParaRPr lang="fr-FR" sz="1100" dirty="0"/>
          </a:p>
        </p:txBody>
      </p:sp>
      <p:sp>
        <p:nvSpPr>
          <p:cNvPr id="172" name="Rectangle 171"/>
          <p:cNvSpPr/>
          <p:nvPr/>
        </p:nvSpPr>
        <p:spPr>
          <a:xfrm>
            <a:off x="6238465" y="9865407"/>
            <a:ext cx="5873199" cy="2097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dirty="0"/>
              <a:t>This </a:t>
            </a:r>
            <a:r>
              <a:rPr lang="fr-FR" sz="1100" dirty="0" err="1"/>
              <a:t>is</a:t>
            </a:r>
            <a:r>
              <a:rPr lang="fr-FR" sz="1100" dirty="0"/>
              <a:t> the event description </a:t>
            </a:r>
            <a:r>
              <a:rPr lang="fr-FR" sz="1100" dirty="0" err="1"/>
              <a:t>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  <a:r>
              <a:rPr lang="fr-FR" sz="1100" dirty="0" err="1"/>
              <a:t>accumsan</a:t>
            </a:r>
            <a:r>
              <a:rPr lang="fr-FR" sz="1100" dirty="0"/>
              <a:t> </a:t>
            </a:r>
            <a:r>
              <a:rPr lang="fr-FR" sz="1100" dirty="0" err="1"/>
              <a:t>augue</a:t>
            </a:r>
            <a:r>
              <a:rPr lang="fr-FR" sz="1100" dirty="0"/>
              <a:t>,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aliquet</a:t>
            </a:r>
            <a:r>
              <a:rPr lang="fr-FR" sz="1100" dirty="0"/>
              <a:t> libero </a:t>
            </a:r>
            <a:r>
              <a:rPr lang="fr-FR" sz="1100" dirty="0" err="1"/>
              <a:t>enim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massa. </a:t>
            </a:r>
            <a:r>
              <a:rPr lang="fr-FR" sz="1100" dirty="0" err="1"/>
              <a:t>Nullam</a:t>
            </a:r>
            <a:r>
              <a:rPr lang="fr-FR" sz="1100" dirty="0"/>
              <a:t> diam </a:t>
            </a:r>
            <a:r>
              <a:rPr lang="fr-FR" sz="1100" dirty="0" err="1"/>
              <a:t>leo</a:t>
            </a:r>
            <a:r>
              <a:rPr lang="fr-FR" sz="1100" dirty="0"/>
              <a:t>, </a:t>
            </a:r>
            <a:r>
              <a:rPr lang="fr-FR" sz="1100" dirty="0" err="1"/>
              <a:t>dictum</a:t>
            </a:r>
            <a:r>
              <a:rPr lang="fr-FR" sz="1100" dirty="0"/>
              <a:t> eu magna </a:t>
            </a:r>
            <a:r>
              <a:rPr lang="fr-FR" sz="1100" dirty="0" err="1"/>
              <a:t>ac</a:t>
            </a:r>
            <a:r>
              <a:rPr lang="fr-FR" sz="1100" dirty="0"/>
              <a:t>, </a:t>
            </a:r>
            <a:r>
              <a:rPr lang="fr-FR" sz="1100" dirty="0" err="1"/>
              <a:t>eleifend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. </a:t>
            </a:r>
            <a:r>
              <a:rPr lang="fr-FR" sz="1100" dirty="0" err="1"/>
              <a:t>Fusce</a:t>
            </a:r>
            <a:r>
              <a:rPr lang="fr-FR" sz="1100" dirty="0"/>
              <a:t> vitae nunc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vitae diam mi. </a:t>
            </a:r>
            <a:r>
              <a:rPr lang="fr-FR" sz="1100" dirty="0" err="1"/>
              <a:t>Cras</a:t>
            </a:r>
            <a:r>
              <a:rPr lang="fr-FR" sz="1100" dirty="0"/>
              <a:t> a </a:t>
            </a:r>
            <a:r>
              <a:rPr lang="fr-FR" sz="1100" dirty="0" err="1"/>
              <a:t>congue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ut </a:t>
            </a:r>
            <a:r>
              <a:rPr lang="fr-FR" sz="1100" dirty="0" err="1"/>
              <a:t>viverra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Quisque</a:t>
            </a:r>
            <a:r>
              <a:rPr lang="fr-FR" sz="1100" dirty="0"/>
              <a:t> vitae libero </a:t>
            </a:r>
            <a:r>
              <a:rPr lang="fr-FR" sz="1100" dirty="0" err="1"/>
              <a:t>sed</a:t>
            </a:r>
            <a:r>
              <a:rPr lang="fr-FR" sz="1100" dirty="0"/>
              <a:t> </a:t>
            </a:r>
            <a:r>
              <a:rPr lang="fr-FR" sz="1100" dirty="0" err="1"/>
              <a:t>lacus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vel</a:t>
            </a:r>
            <a:r>
              <a:rPr lang="fr-FR" sz="1100" dirty="0"/>
              <a:t> ante. </a:t>
            </a:r>
            <a:r>
              <a:rPr lang="fr-FR" sz="1100" dirty="0" err="1"/>
              <a:t>Quisque</a:t>
            </a:r>
            <a:r>
              <a:rPr lang="fr-FR" sz="1100" dirty="0"/>
              <a:t> in </a:t>
            </a:r>
            <a:r>
              <a:rPr lang="fr-FR" sz="1100" dirty="0" err="1"/>
              <a:t>leo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a </a:t>
            </a:r>
            <a:r>
              <a:rPr lang="fr-FR" sz="1100" dirty="0" err="1"/>
              <a:t>augue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. </a:t>
            </a:r>
            <a:r>
              <a:rPr lang="fr-FR" sz="1100" dirty="0" err="1"/>
              <a:t>Nulla</a:t>
            </a:r>
            <a:r>
              <a:rPr lang="fr-FR" sz="1100" dirty="0"/>
              <a:t> vitae </a:t>
            </a:r>
            <a:r>
              <a:rPr lang="fr-FR" sz="1100" dirty="0" err="1"/>
              <a:t>dui</a:t>
            </a:r>
            <a:r>
              <a:rPr lang="fr-FR" sz="1100" dirty="0"/>
              <a:t> ut magna </a:t>
            </a:r>
            <a:r>
              <a:rPr lang="fr-FR" sz="1100" dirty="0" err="1"/>
              <a:t>tempus</a:t>
            </a:r>
            <a:r>
              <a:rPr lang="fr-FR" sz="1100" dirty="0"/>
              <a:t> </a:t>
            </a:r>
            <a:r>
              <a:rPr lang="fr-FR" sz="1100" dirty="0" err="1"/>
              <a:t>varius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ultrices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gravida</a:t>
            </a:r>
            <a:r>
              <a:rPr lang="fr-FR" sz="1100" dirty="0"/>
              <a:t>,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tincidunt</a:t>
            </a:r>
            <a:r>
              <a:rPr lang="fr-FR" sz="1100" dirty="0"/>
              <a:t> semper, est </a:t>
            </a:r>
            <a:r>
              <a:rPr lang="fr-FR" sz="1100" dirty="0" err="1"/>
              <a:t>risus</a:t>
            </a:r>
            <a:r>
              <a:rPr lang="fr-FR" sz="1100" dirty="0"/>
              <a:t> </a:t>
            </a:r>
            <a:r>
              <a:rPr lang="fr-FR" sz="1100" dirty="0" err="1"/>
              <a:t>sagittis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, at </a:t>
            </a:r>
            <a:r>
              <a:rPr lang="fr-FR" sz="1100" dirty="0" err="1"/>
              <a:t>dictum</a:t>
            </a:r>
            <a:r>
              <a:rPr lang="fr-FR" sz="1100" dirty="0"/>
              <a:t> massa </a:t>
            </a:r>
            <a:r>
              <a:rPr lang="fr-FR" sz="1100" dirty="0" err="1"/>
              <a:t>eros</a:t>
            </a:r>
            <a:r>
              <a:rPr lang="fr-FR" sz="1100" dirty="0"/>
              <a:t> a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pharetra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, semper </a:t>
            </a:r>
            <a:r>
              <a:rPr lang="fr-FR" sz="1100" dirty="0" err="1"/>
              <a:t>semper</a:t>
            </a:r>
            <a:r>
              <a:rPr lang="fr-FR" sz="1100" dirty="0"/>
              <a:t> </a:t>
            </a:r>
            <a:r>
              <a:rPr lang="fr-FR" sz="1100" dirty="0" err="1"/>
              <a:t>lectus</a:t>
            </a:r>
            <a:r>
              <a:rPr lang="fr-FR" sz="1100" dirty="0"/>
              <a:t>. </a:t>
            </a:r>
            <a:r>
              <a:rPr lang="fr-FR" sz="1100" dirty="0" err="1"/>
              <a:t>Etiam</a:t>
            </a:r>
            <a:r>
              <a:rPr lang="fr-FR" sz="1100" dirty="0"/>
              <a:t> nec </a:t>
            </a:r>
            <a:r>
              <a:rPr lang="fr-FR" sz="1100" dirty="0" err="1"/>
              <a:t>vehicula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, a </a:t>
            </a:r>
            <a:r>
              <a:rPr lang="fr-FR" sz="1100" dirty="0" err="1"/>
              <a:t>vulputate</a:t>
            </a:r>
            <a:r>
              <a:rPr lang="fr-FR" sz="1100" dirty="0"/>
              <a:t> erat.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247091" y="9410502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smtClean="0">
                <a:solidFill>
                  <a:schemeClr val="tx1"/>
                </a:solidFill>
              </a:rPr>
              <a:t>By : </a:t>
            </a:r>
            <a:r>
              <a:rPr lang="fr-FR" sz="1100" u="sng" dirty="0" err="1" smtClean="0">
                <a:solidFill>
                  <a:srgbClr val="00B0F0"/>
                </a:solidFill>
              </a:rPr>
              <a:t>Euroburners</a:t>
            </a:r>
            <a:endParaRPr lang="fr-FR" sz="1100" u="sng" dirty="0">
              <a:solidFill>
                <a:srgbClr val="00B0F0"/>
              </a:solidFill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10282687" y="7793140"/>
            <a:ext cx="1909312" cy="1878972"/>
            <a:chOff x="3416060" y="2760453"/>
            <a:chExt cx="431321" cy="431321"/>
          </a:xfrm>
        </p:grpSpPr>
        <p:sp>
          <p:nvSpPr>
            <p:cNvPr id="175" name="Rectangle 174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76" name="Straight Connector 175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78" name="Rectangle 177"/>
          <p:cNvSpPr/>
          <p:nvPr/>
        </p:nvSpPr>
        <p:spPr>
          <a:xfrm>
            <a:off x="6254345" y="9040788"/>
            <a:ext cx="2759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>
                <a:solidFill>
                  <a:schemeClr val="tx1"/>
                </a:solidFill>
              </a:rPr>
              <a:t>When</a:t>
            </a:r>
            <a:r>
              <a:rPr lang="fr-FR" sz="1100" b="1" dirty="0" smtClean="0">
                <a:solidFill>
                  <a:schemeClr val="tx1"/>
                </a:solidFill>
              </a:rPr>
              <a:t> : </a:t>
            </a:r>
            <a:r>
              <a:rPr lang="fr-FR" sz="1100" dirty="0" smtClean="0">
                <a:solidFill>
                  <a:schemeClr val="tx1"/>
                </a:solidFill>
              </a:rPr>
              <a:t>26 </a:t>
            </a:r>
            <a:r>
              <a:rPr lang="fr-FR" sz="1100" dirty="0" err="1" smtClean="0">
                <a:solidFill>
                  <a:schemeClr val="tx1"/>
                </a:solidFill>
              </a:rPr>
              <a:t>april</a:t>
            </a:r>
            <a:r>
              <a:rPr lang="fr-FR" sz="1100" dirty="0" smtClean="0">
                <a:solidFill>
                  <a:schemeClr val="tx1"/>
                </a:solidFill>
              </a:rPr>
              <a:t> to 8 </a:t>
            </a:r>
            <a:r>
              <a:rPr lang="fr-FR" sz="1100" dirty="0" err="1" smtClean="0">
                <a:solidFill>
                  <a:schemeClr val="tx1"/>
                </a:solidFill>
              </a:rPr>
              <a:t>march</a:t>
            </a:r>
            <a:r>
              <a:rPr lang="fr-FR" sz="1100" dirty="0" smtClean="0">
                <a:solidFill>
                  <a:schemeClr val="tx1"/>
                </a:solidFill>
              </a:rPr>
              <a:t>, </a:t>
            </a:r>
            <a:r>
              <a:rPr lang="fr-FR" sz="1100" dirty="0" err="1" smtClean="0">
                <a:solidFill>
                  <a:schemeClr val="tx1"/>
                </a:solidFill>
              </a:rPr>
              <a:t>starting</a:t>
            </a:r>
            <a:r>
              <a:rPr lang="fr-FR" sz="1100" dirty="0" smtClean="0">
                <a:solidFill>
                  <a:schemeClr val="tx1"/>
                </a:solidFill>
              </a:rPr>
              <a:t> at 12:00</a:t>
            </a:r>
            <a:endParaRPr lang="fr-FR" sz="1100" dirty="0"/>
          </a:p>
        </p:txBody>
      </p:sp>
      <p:sp>
        <p:nvSpPr>
          <p:cNvPr id="179" name="TextBox 178"/>
          <p:cNvSpPr txBox="1"/>
          <p:nvPr/>
        </p:nvSpPr>
        <p:spPr>
          <a:xfrm>
            <a:off x="6164956" y="7478606"/>
            <a:ext cx="1112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/>
              <a:t>Event description</a:t>
            </a:r>
            <a:endParaRPr lang="fr-FR" sz="1000" b="1" dirty="0"/>
          </a:p>
        </p:txBody>
      </p:sp>
      <p:sp>
        <p:nvSpPr>
          <p:cNvPr id="180" name="Rectangle 179"/>
          <p:cNvSpPr/>
          <p:nvPr/>
        </p:nvSpPr>
        <p:spPr>
          <a:xfrm>
            <a:off x="5027221" y="9056547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181" name="Rectangle 180"/>
          <p:cNvSpPr/>
          <p:nvPr/>
        </p:nvSpPr>
        <p:spPr>
          <a:xfrm>
            <a:off x="5027221" y="10835913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600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182" name="Rectangle 181"/>
          <p:cNvSpPr/>
          <p:nvPr/>
        </p:nvSpPr>
        <p:spPr>
          <a:xfrm>
            <a:off x="-6366" y="6873301"/>
            <a:ext cx="1072775" cy="40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-11130" y="6959228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/>
              <a:t>6</a:t>
            </a:r>
            <a:r>
              <a:rPr lang="fr-FR" sz="1000" b="1" dirty="0" smtClean="0"/>
              <a:t> </a:t>
            </a:r>
            <a:r>
              <a:rPr lang="fr-FR" sz="1000" b="1" dirty="0" err="1" smtClean="0"/>
              <a:t>events</a:t>
            </a:r>
            <a:r>
              <a:rPr lang="fr-FR" sz="1000" b="1" dirty="0" smtClean="0"/>
              <a:t> </a:t>
            </a:r>
            <a:r>
              <a:rPr lang="fr-FR" sz="1000" b="1" dirty="0" err="1" smtClean="0"/>
              <a:t>found</a:t>
            </a:r>
            <a:endParaRPr lang="fr-FR" sz="1000" b="1" dirty="0"/>
          </a:p>
        </p:txBody>
      </p:sp>
      <p:sp>
        <p:nvSpPr>
          <p:cNvPr id="28" name="Right Arrow 27"/>
          <p:cNvSpPr/>
          <p:nvPr/>
        </p:nvSpPr>
        <p:spPr>
          <a:xfrm>
            <a:off x="5154353" y="7542332"/>
            <a:ext cx="1944254" cy="1868727"/>
          </a:xfrm>
          <a:prstGeom prst="rightArrow">
            <a:avLst>
              <a:gd name="adj1" fmla="val 565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Event’s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endParaRPr lang="fr-FR" dirty="0"/>
          </a:p>
        </p:txBody>
      </p:sp>
      <p:sp>
        <p:nvSpPr>
          <p:cNvPr id="184" name="Oval 183"/>
          <p:cNvSpPr/>
          <p:nvPr/>
        </p:nvSpPr>
        <p:spPr>
          <a:xfrm>
            <a:off x="1782500" y="5046563"/>
            <a:ext cx="1050662" cy="1050662"/>
          </a:xfrm>
          <a:prstGeom prst="ellipse">
            <a:avLst/>
          </a:prstGeom>
          <a:solidFill>
            <a:srgbClr val="FFFFFF">
              <a:alpha val="6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5" name="Picture 2" descr="coffee, cup, hot, tea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572" y="5288529"/>
            <a:ext cx="512130" cy="5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Donut 185"/>
          <p:cNvSpPr/>
          <p:nvPr/>
        </p:nvSpPr>
        <p:spPr>
          <a:xfrm>
            <a:off x="1729517" y="4986527"/>
            <a:ext cx="1158240" cy="1158240"/>
          </a:xfrm>
          <a:prstGeom prst="donut">
            <a:avLst>
              <a:gd name="adj" fmla="val 745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Up-Down Arrow 25"/>
          <p:cNvSpPr/>
          <p:nvPr/>
        </p:nvSpPr>
        <p:spPr>
          <a:xfrm rot="2714487">
            <a:off x="3981762" y="5338322"/>
            <a:ext cx="2322505" cy="2955136"/>
          </a:xfrm>
          <a:prstGeom prst="upDownArrow">
            <a:avLst>
              <a:gd name="adj1" fmla="val 68373"/>
              <a:gd name="adj2" fmla="val 34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Synchronous</a:t>
            </a:r>
            <a:r>
              <a:rPr lang="fr-FR" dirty="0" smtClean="0"/>
              <a:t> event </a:t>
            </a:r>
            <a:r>
              <a:rPr lang="fr-FR" dirty="0" err="1" smtClean="0"/>
              <a:t>selection</a:t>
            </a:r>
            <a:r>
              <a:rPr lang="fr-FR" dirty="0" smtClean="0"/>
              <a:t> on </a:t>
            </a:r>
            <a:r>
              <a:rPr lang="fr-FR" dirty="0" err="1" smtClean="0"/>
              <a:t>list</a:t>
            </a:r>
            <a:r>
              <a:rPr lang="fr-FR" dirty="0" smtClean="0"/>
              <a:t> &amp;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11" name="Right Arrow 10"/>
          <p:cNvSpPr/>
          <p:nvPr/>
        </p:nvSpPr>
        <p:spPr>
          <a:xfrm>
            <a:off x="1128379" y="1276850"/>
            <a:ext cx="8056262" cy="1484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filters</a:t>
            </a:r>
            <a:endParaRPr lang="fr-FR" dirty="0"/>
          </a:p>
        </p:txBody>
      </p:sp>
      <p:sp>
        <p:nvSpPr>
          <p:cNvPr id="111" name="Right Arrow 110"/>
          <p:cNvSpPr/>
          <p:nvPr/>
        </p:nvSpPr>
        <p:spPr>
          <a:xfrm>
            <a:off x="5042541" y="2592217"/>
            <a:ext cx="2266334" cy="390924"/>
          </a:xfrm>
          <a:prstGeom prst="rightArrow">
            <a:avLst>
              <a:gd name="adj1" fmla="val 100000"/>
              <a:gd name="adj2" fmla="val 0"/>
            </a:avLst>
          </a:prstGeom>
          <a:solidFill>
            <a:srgbClr val="5B9BD5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i="1" dirty="0" smtClean="0"/>
              <a:t>Display of </a:t>
            </a:r>
            <a:r>
              <a:rPr lang="fr-FR" sz="1400" i="1" dirty="0" err="1" smtClean="0"/>
              <a:t>location’s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visual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0439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44930" y="106327"/>
            <a:ext cx="149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endParaRPr lang="fr-FR" sz="2000" b="1" dirty="0"/>
          </a:p>
        </p:txBody>
      </p:sp>
      <p:sp>
        <p:nvSpPr>
          <p:cNvPr id="25" name="Rectangle 24"/>
          <p:cNvSpPr/>
          <p:nvPr/>
        </p:nvSpPr>
        <p:spPr>
          <a:xfrm>
            <a:off x="-4782" y="594874"/>
            <a:ext cx="2424301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Find an event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22697" y="594874"/>
            <a:ext cx="3285332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Europeans local groups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708030" y="594874"/>
            <a:ext cx="3131170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The 10 principles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39200" y="594874"/>
            <a:ext cx="33527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29" name="Rectangle 28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9525"/>
          <a:stretch/>
        </p:blipFill>
        <p:spPr>
          <a:xfrm>
            <a:off x="-11575" y="1608139"/>
            <a:ext cx="12203575" cy="5257083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5078981" y="298031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13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105283" y="5300449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738952" y="5836814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282737" y="591952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901644" y="475831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078981" y="225774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-1" y="944880"/>
            <a:ext cx="5708027" cy="649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 err="1">
                <a:solidFill>
                  <a:schemeClr val="tx1"/>
                </a:solidFill>
              </a:rPr>
              <a:t>What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is</a:t>
            </a:r>
            <a:r>
              <a:rPr lang="fr-FR" sz="1600" dirty="0">
                <a:solidFill>
                  <a:schemeClr val="tx1"/>
                </a:solidFill>
              </a:rPr>
              <a:t> the group </a:t>
            </a:r>
            <a:r>
              <a:rPr lang="fr-FR" sz="1600" dirty="0" err="1">
                <a:solidFill>
                  <a:schemeClr val="tx1"/>
                </a:solidFill>
              </a:rPr>
              <a:t>name</a:t>
            </a:r>
            <a:r>
              <a:rPr lang="fr-FR" sz="1600" dirty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08028" y="947631"/>
            <a:ext cx="6475033" cy="644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 err="1" smtClean="0">
                <a:solidFill>
                  <a:schemeClr val="tx1"/>
                </a:solidFill>
              </a:rPr>
              <a:t>Where</a:t>
            </a:r>
            <a:r>
              <a:rPr lang="fr-FR" sz="1600" dirty="0" smtClean="0">
                <a:solidFill>
                  <a:schemeClr val="tx1"/>
                </a:solidFill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</a:rPr>
              <a:t>is</a:t>
            </a:r>
            <a:r>
              <a:rPr lang="fr-FR" sz="1600" dirty="0" smtClean="0">
                <a:solidFill>
                  <a:schemeClr val="tx1"/>
                </a:solidFill>
              </a:rPr>
              <a:t> the group </a:t>
            </a:r>
            <a:r>
              <a:rPr lang="fr-FR" sz="1600" dirty="0" err="1" smtClean="0">
                <a:solidFill>
                  <a:schemeClr val="tx1"/>
                </a:solidFill>
              </a:rPr>
              <a:t>situated</a:t>
            </a:r>
            <a:r>
              <a:rPr lang="fr-FR" sz="1600" dirty="0" smtClean="0">
                <a:solidFill>
                  <a:schemeClr val="tx1"/>
                </a:solidFill>
              </a:rPr>
              <a:t> ?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839200" y="1072886"/>
            <a:ext cx="3058656" cy="393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i="1" dirty="0" smtClean="0">
                <a:solidFill>
                  <a:schemeClr val="tx1"/>
                </a:solidFill>
              </a:rPr>
              <a:t>France</a:t>
            </a:r>
            <a:endParaRPr lang="fr-FR" sz="1600" i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32997" y="1072886"/>
            <a:ext cx="2978813" cy="393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i="1" dirty="0">
                <a:solidFill>
                  <a:prstClr val="black"/>
                </a:solidFill>
              </a:rPr>
              <a:t> </a:t>
            </a:r>
            <a:r>
              <a:rPr lang="fr-FR" sz="1600" i="1" dirty="0" smtClean="0">
                <a:solidFill>
                  <a:prstClr val="black"/>
                </a:solidFill>
              </a:rPr>
              <a:t>       </a:t>
            </a:r>
            <a:r>
              <a:rPr lang="fr-FR" sz="1600" i="1" dirty="0" err="1" smtClean="0">
                <a:solidFill>
                  <a:prstClr val="black"/>
                </a:solidFill>
              </a:rPr>
              <a:t>Search</a:t>
            </a:r>
            <a:r>
              <a:rPr lang="fr-FR" sz="1600" i="1" dirty="0" smtClean="0">
                <a:solidFill>
                  <a:prstClr val="black"/>
                </a:solidFill>
              </a:rPr>
              <a:t> </a:t>
            </a:r>
            <a:r>
              <a:rPr lang="fr-FR" sz="1600" i="1" dirty="0">
                <a:solidFill>
                  <a:prstClr val="black"/>
                </a:solidFill>
              </a:rPr>
              <a:t>a group</a:t>
            </a:r>
            <a:endParaRPr lang="fr-FR" sz="1600" i="1" dirty="0">
              <a:solidFill>
                <a:schemeClr val="tx1"/>
              </a:solidFill>
            </a:endParaRPr>
          </a:p>
        </p:txBody>
      </p:sp>
      <p:pic>
        <p:nvPicPr>
          <p:cNvPr id="41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15152" y="1195512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Rectangle 182"/>
          <p:cNvSpPr/>
          <p:nvPr/>
        </p:nvSpPr>
        <p:spPr>
          <a:xfrm>
            <a:off x="-10160" y="-41422"/>
            <a:ext cx="12202160" cy="6899422"/>
          </a:xfrm>
          <a:prstGeom prst="rect">
            <a:avLst/>
          </a:prstGeom>
          <a:solidFill>
            <a:srgbClr val="F2F2F2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2. Find a local group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6839" y="3940731"/>
            <a:ext cx="10521928" cy="2585323"/>
          </a:xfrm>
          <a:prstGeom prst="rect">
            <a:avLst/>
          </a:prstGeom>
          <a:solidFill>
            <a:srgbClr val="FFFFFF">
              <a:alpha val="56863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 navigation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stays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accessible in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upper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side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filters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section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user to focus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numbers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groups in a city or a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group.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Groups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on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detailed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 on the « 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 local group page », groups are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categorized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by city.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thus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know all local groups in a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area (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city for instance) and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details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regarding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specifis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group</a:t>
            </a:r>
            <a:endParaRPr lang="fr-F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3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44930" y="106327"/>
            <a:ext cx="149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endParaRPr lang="fr-FR" sz="2000" b="1" dirty="0"/>
          </a:p>
        </p:txBody>
      </p:sp>
      <p:sp>
        <p:nvSpPr>
          <p:cNvPr id="59" name="Rectangle 58"/>
          <p:cNvSpPr/>
          <p:nvPr/>
        </p:nvSpPr>
        <p:spPr>
          <a:xfrm>
            <a:off x="231092" y="9407121"/>
            <a:ext cx="5670552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227180" y="7632628"/>
            <a:ext cx="5964819" cy="4912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-4782" y="594874"/>
            <a:ext cx="2424301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Find an event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22697" y="594874"/>
            <a:ext cx="3285332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Europeans local groups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708030" y="594874"/>
            <a:ext cx="3131170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The 10 principles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839200" y="594874"/>
            <a:ext cx="33527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68" name="Rectangle 67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1092" y="7004224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/>
              <a:t>X groups </a:t>
            </a:r>
            <a:r>
              <a:rPr lang="fr-FR" sz="1000" b="1" dirty="0" err="1" smtClean="0"/>
              <a:t>found</a:t>
            </a:r>
            <a:endParaRPr lang="fr-FR" sz="10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164956" y="7318094"/>
            <a:ext cx="1144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/>
              <a:t>Group description</a:t>
            </a:r>
            <a:endParaRPr lang="fr-FR" sz="1000" b="1" dirty="0"/>
          </a:p>
        </p:txBody>
      </p:sp>
      <p:sp>
        <p:nvSpPr>
          <p:cNvPr id="78" name="Rectangle 77"/>
          <p:cNvSpPr/>
          <p:nvPr/>
        </p:nvSpPr>
        <p:spPr>
          <a:xfrm>
            <a:off x="1497901" y="9415731"/>
            <a:ext cx="3638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smtClean="0">
                <a:solidFill>
                  <a:schemeClr val="tx1"/>
                </a:solidFill>
              </a:rPr>
              <a:t>A group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superlong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is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written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here</a:t>
            </a:r>
            <a:endParaRPr lang="fr-FR" sz="1400" b="1" dirty="0"/>
          </a:p>
        </p:txBody>
      </p:sp>
      <p:grpSp>
        <p:nvGrpSpPr>
          <p:cNvPr id="79" name="Group 78"/>
          <p:cNvGrpSpPr/>
          <p:nvPr/>
        </p:nvGrpSpPr>
        <p:grpSpPr>
          <a:xfrm>
            <a:off x="224892" y="9415731"/>
            <a:ext cx="1268558" cy="1248400"/>
            <a:chOff x="3416060" y="2760453"/>
            <a:chExt cx="431321" cy="431321"/>
          </a:xfrm>
        </p:grpSpPr>
        <p:sp>
          <p:nvSpPr>
            <p:cNvPr id="80" name="Rectangle 79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7" name="Rectangle 96"/>
          <p:cNvSpPr/>
          <p:nvPr/>
        </p:nvSpPr>
        <p:spPr>
          <a:xfrm>
            <a:off x="1497901" y="9695322"/>
            <a:ext cx="4603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Paris</a:t>
            </a:r>
            <a:endParaRPr lang="fr-FR" sz="1100" dirty="0"/>
          </a:p>
        </p:txBody>
      </p:sp>
      <p:sp>
        <p:nvSpPr>
          <p:cNvPr id="103" name="Rectangle 102"/>
          <p:cNvSpPr/>
          <p:nvPr/>
        </p:nvSpPr>
        <p:spPr>
          <a:xfrm>
            <a:off x="6247091" y="7632628"/>
            <a:ext cx="38011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A group </a:t>
            </a:r>
            <a:r>
              <a:rPr lang="fr-FR" sz="2000" b="1" dirty="0" err="1"/>
              <a:t>with</a:t>
            </a:r>
            <a:r>
              <a:rPr lang="fr-FR" sz="2000" b="1" dirty="0"/>
              <a:t> a </a:t>
            </a:r>
            <a:r>
              <a:rPr lang="fr-FR" sz="2000" b="1" dirty="0" err="1"/>
              <a:t>superlong</a:t>
            </a:r>
            <a:r>
              <a:rPr lang="fr-FR" sz="2000" b="1" dirty="0"/>
              <a:t> </a:t>
            </a:r>
            <a:r>
              <a:rPr lang="fr-FR" sz="2000" b="1" dirty="0" err="1"/>
              <a:t>name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</a:t>
            </a:r>
            <a:endParaRPr lang="fr-FR" sz="2000" b="1" dirty="0" smtClean="0"/>
          </a:p>
          <a:p>
            <a:r>
              <a:rPr lang="fr-FR" sz="2000" b="1" dirty="0" err="1" smtClean="0"/>
              <a:t>written</a:t>
            </a:r>
            <a:r>
              <a:rPr lang="fr-FR" sz="2000" b="1" dirty="0" smtClean="0"/>
              <a:t> </a:t>
            </a:r>
            <a:r>
              <a:rPr lang="fr-FR" sz="2000" b="1" dirty="0" err="1"/>
              <a:t>here</a:t>
            </a:r>
            <a:endParaRPr lang="fr-FR" sz="2000" b="1" dirty="0"/>
          </a:p>
        </p:txBody>
      </p:sp>
      <p:sp>
        <p:nvSpPr>
          <p:cNvPr id="108" name="Rectangle 107"/>
          <p:cNvSpPr/>
          <p:nvPr/>
        </p:nvSpPr>
        <p:spPr>
          <a:xfrm>
            <a:off x="6460451" y="8701060"/>
            <a:ext cx="22445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accent2">
                    <a:lumMod val="50000"/>
                  </a:schemeClr>
                </a:solidFill>
              </a:rPr>
              <a:t>7, rue de machin chose, 75012 Paris</a:t>
            </a:r>
            <a:endParaRPr lang="fr-FR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238465" y="9843886"/>
            <a:ext cx="58731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dirty="0" smtClean="0"/>
              <a:t>This </a:t>
            </a:r>
            <a:r>
              <a:rPr lang="fr-FR" sz="1100" dirty="0" err="1" smtClean="0"/>
              <a:t>is</a:t>
            </a:r>
            <a:r>
              <a:rPr lang="fr-FR" sz="1100" dirty="0" smtClean="0"/>
              <a:t> the group description </a:t>
            </a:r>
            <a:r>
              <a:rPr lang="fr-FR" sz="1100" dirty="0" err="1" smtClean="0"/>
              <a:t>lorem</a:t>
            </a:r>
            <a:r>
              <a:rPr lang="fr-FR" sz="1100" dirty="0" smtClean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  <a:r>
              <a:rPr lang="fr-FR" sz="1100" dirty="0" err="1"/>
              <a:t>accumsan</a:t>
            </a:r>
            <a:r>
              <a:rPr lang="fr-FR" sz="1100" dirty="0"/>
              <a:t> </a:t>
            </a:r>
            <a:r>
              <a:rPr lang="fr-FR" sz="1100" dirty="0" err="1"/>
              <a:t>augue</a:t>
            </a:r>
            <a:r>
              <a:rPr lang="fr-FR" sz="1100" dirty="0"/>
              <a:t>,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aliquet</a:t>
            </a:r>
            <a:r>
              <a:rPr lang="fr-FR" sz="1100" dirty="0"/>
              <a:t> libero </a:t>
            </a:r>
            <a:r>
              <a:rPr lang="fr-FR" sz="1100" dirty="0" err="1"/>
              <a:t>enim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massa. </a:t>
            </a:r>
            <a:r>
              <a:rPr lang="fr-FR" sz="1100" dirty="0" err="1"/>
              <a:t>Nullam</a:t>
            </a:r>
            <a:r>
              <a:rPr lang="fr-FR" sz="1100" dirty="0"/>
              <a:t> diam </a:t>
            </a:r>
            <a:r>
              <a:rPr lang="fr-FR" sz="1100" dirty="0" err="1"/>
              <a:t>leo</a:t>
            </a:r>
            <a:r>
              <a:rPr lang="fr-FR" sz="1100" dirty="0"/>
              <a:t>, </a:t>
            </a:r>
            <a:r>
              <a:rPr lang="fr-FR" sz="1100" dirty="0" err="1"/>
              <a:t>dictum</a:t>
            </a:r>
            <a:r>
              <a:rPr lang="fr-FR" sz="1100" dirty="0"/>
              <a:t> eu magna </a:t>
            </a:r>
            <a:r>
              <a:rPr lang="fr-FR" sz="1100" dirty="0" err="1"/>
              <a:t>ac</a:t>
            </a:r>
            <a:r>
              <a:rPr lang="fr-FR" sz="1100" dirty="0"/>
              <a:t>, </a:t>
            </a:r>
            <a:r>
              <a:rPr lang="fr-FR" sz="1100" dirty="0" err="1"/>
              <a:t>eleifend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. </a:t>
            </a:r>
            <a:r>
              <a:rPr lang="fr-FR" sz="1100" dirty="0" err="1"/>
              <a:t>Fusce</a:t>
            </a:r>
            <a:r>
              <a:rPr lang="fr-FR" sz="1100" dirty="0"/>
              <a:t> vitae nunc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vitae diam mi. </a:t>
            </a:r>
            <a:r>
              <a:rPr lang="fr-FR" sz="1100" dirty="0" err="1"/>
              <a:t>Cras</a:t>
            </a:r>
            <a:r>
              <a:rPr lang="fr-FR" sz="1100" dirty="0"/>
              <a:t> a </a:t>
            </a:r>
            <a:r>
              <a:rPr lang="fr-FR" sz="1100" dirty="0" err="1"/>
              <a:t>congue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ut </a:t>
            </a:r>
            <a:r>
              <a:rPr lang="fr-FR" sz="1100" dirty="0" err="1"/>
              <a:t>viverra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Quisque</a:t>
            </a:r>
            <a:r>
              <a:rPr lang="fr-FR" sz="1100" dirty="0"/>
              <a:t> vitae libero </a:t>
            </a:r>
            <a:r>
              <a:rPr lang="fr-FR" sz="1100" dirty="0" err="1"/>
              <a:t>sed</a:t>
            </a:r>
            <a:r>
              <a:rPr lang="fr-FR" sz="1100" dirty="0"/>
              <a:t> </a:t>
            </a:r>
            <a:r>
              <a:rPr lang="fr-FR" sz="1100" dirty="0" err="1"/>
              <a:t>lacus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vel</a:t>
            </a:r>
            <a:r>
              <a:rPr lang="fr-FR" sz="1100" dirty="0"/>
              <a:t> ante. </a:t>
            </a:r>
            <a:r>
              <a:rPr lang="fr-FR" sz="1100" dirty="0" err="1"/>
              <a:t>Quisque</a:t>
            </a:r>
            <a:r>
              <a:rPr lang="fr-FR" sz="1100" dirty="0"/>
              <a:t> in </a:t>
            </a:r>
            <a:r>
              <a:rPr lang="fr-FR" sz="1100" dirty="0" err="1"/>
              <a:t>leo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a </a:t>
            </a:r>
            <a:r>
              <a:rPr lang="fr-FR" sz="1100" dirty="0" err="1"/>
              <a:t>augue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. </a:t>
            </a:r>
            <a:r>
              <a:rPr lang="fr-FR" sz="1100" dirty="0" err="1"/>
              <a:t>Nulla</a:t>
            </a:r>
            <a:r>
              <a:rPr lang="fr-FR" sz="1100" dirty="0"/>
              <a:t> vitae </a:t>
            </a:r>
            <a:r>
              <a:rPr lang="fr-FR" sz="1100" dirty="0" err="1"/>
              <a:t>dui</a:t>
            </a:r>
            <a:r>
              <a:rPr lang="fr-FR" sz="1100" dirty="0"/>
              <a:t> ut magna </a:t>
            </a:r>
            <a:r>
              <a:rPr lang="fr-FR" sz="1100" dirty="0" err="1"/>
              <a:t>tempus</a:t>
            </a:r>
            <a:r>
              <a:rPr lang="fr-FR" sz="1100" dirty="0"/>
              <a:t> </a:t>
            </a:r>
            <a:r>
              <a:rPr lang="fr-FR" sz="1100" dirty="0" err="1"/>
              <a:t>varius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ultrices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gravida</a:t>
            </a:r>
            <a:r>
              <a:rPr lang="fr-FR" sz="1100" dirty="0"/>
              <a:t>,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tincidunt</a:t>
            </a:r>
            <a:r>
              <a:rPr lang="fr-FR" sz="1100" dirty="0"/>
              <a:t> semper, est </a:t>
            </a:r>
            <a:r>
              <a:rPr lang="fr-FR" sz="1100" dirty="0" err="1"/>
              <a:t>risus</a:t>
            </a:r>
            <a:r>
              <a:rPr lang="fr-FR" sz="1100" dirty="0"/>
              <a:t> </a:t>
            </a:r>
            <a:r>
              <a:rPr lang="fr-FR" sz="1100" dirty="0" err="1"/>
              <a:t>sagittis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, at </a:t>
            </a:r>
            <a:r>
              <a:rPr lang="fr-FR" sz="1100" dirty="0" err="1"/>
              <a:t>dictum</a:t>
            </a:r>
            <a:r>
              <a:rPr lang="fr-FR" sz="1100" dirty="0"/>
              <a:t> massa </a:t>
            </a:r>
            <a:r>
              <a:rPr lang="fr-FR" sz="1100" dirty="0" err="1"/>
              <a:t>eros</a:t>
            </a:r>
            <a:r>
              <a:rPr lang="fr-FR" sz="1100" dirty="0"/>
              <a:t> a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pharetra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, semper </a:t>
            </a:r>
            <a:r>
              <a:rPr lang="fr-FR" sz="1100" dirty="0" err="1"/>
              <a:t>semper</a:t>
            </a:r>
            <a:r>
              <a:rPr lang="fr-FR" sz="1100" dirty="0"/>
              <a:t> </a:t>
            </a:r>
            <a:r>
              <a:rPr lang="fr-FR" sz="1100" dirty="0" err="1"/>
              <a:t>lectus</a:t>
            </a:r>
            <a:r>
              <a:rPr lang="fr-FR" sz="1100" dirty="0"/>
              <a:t>. </a:t>
            </a:r>
            <a:r>
              <a:rPr lang="fr-FR" sz="1100" dirty="0" err="1"/>
              <a:t>Etiam</a:t>
            </a:r>
            <a:r>
              <a:rPr lang="fr-FR" sz="1100" dirty="0"/>
              <a:t> nec </a:t>
            </a:r>
            <a:r>
              <a:rPr lang="fr-FR" sz="1100" dirty="0" err="1"/>
              <a:t>vehicula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, a </a:t>
            </a:r>
            <a:r>
              <a:rPr lang="fr-FR" sz="1100" dirty="0" err="1"/>
              <a:t>vulputate</a:t>
            </a:r>
            <a:r>
              <a:rPr lang="fr-FR" sz="1100" dirty="0"/>
              <a:t> erat</a:t>
            </a:r>
            <a:r>
              <a:rPr lang="fr-FR" sz="1100" dirty="0" smtClean="0"/>
              <a:t>.</a:t>
            </a:r>
            <a:endParaRPr lang="fr-FR" sz="1100" dirty="0"/>
          </a:p>
        </p:txBody>
      </p:sp>
      <p:grpSp>
        <p:nvGrpSpPr>
          <p:cNvPr id="116" name="Group 115"/>
          <p:cNvGrpSpPr/>
          <p:nvPr/>
        </p:nvGrpSpPr>
        <p:grpSpPr>
          <a:xfrm>
            <a:off x="10658371" y="7632628"/>
            <a:ext cx="1533628" cy="1509258"/>
            <a:chOff x="3416060" y="2760453"/>
            <a:chExt cx="431321" cy="431321"/>
          </a:xfrm>
        </p:grpSpPr>
        <p:sp>
          <p:nvSpPr>
            <p:cNvPr id="117" name="Rectangle 11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0" name="Rectangle 119"/>
          <p:cNvSpPr/>
          <p:nvPr/>
        </p:nvSpPr>
        <p:spPr>
          <a:xfrm>
            <a:off x="6460451" y="9002196"/>
            <a:ext cx="16786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accent2">
                    <a:lumMod val="50000"/>
                  </a:schemeClr>
                </a:solidFill>
              </a:rPr>
              <a:t>Insert </a:t>
            </a:r>
            <a:r>
              <a:rPr lang="fr-FR" sz="1100" dirty="0" err="1" smtClean="0">
                <a:solidFill>
                  <a:schemeClr val="accent2">
                    <a:lumMod val="50000"/>
                  </a:schemeClr>
                </a:solidFill>
              </a:rPr>
              <a:t>facebook</a:t>
            </a:r>
            <a:r>
              <a:rPr lang="fr-FR" sz="1100" dirty="0" smtClean="0">
                <a:solidFill>
                  <a:schemeClr val="accent2">
                    <a:lumMod val="50000"/>
                  </a:schemeClr>
                </a:solidFill>
              </a:rPr>
              <a:t> page </a:t>
            </a:r>
            <a:r>
              <a:rPr lang="fr-FR" sz="1100" dirty="0" err="1" smtClean="0">
                <a:solidFill>
                  <a:schemeClr val="accent2">
                    <a:lumMod val="50000"/>
                  </a:schemeClr>
                </a:solidFill>
              </a:rPr>
              <a:t>here</a:t>
            </a:r>
            <a:endParaRPr lang="fr-FR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525"/>
          <a:stretch/>
        </p:blipFill>
        <p:spPr>
          <a:xfrm>
            <a:off x="-11575" y="1608139"/>
            <a:ext cx="12203575" cy="525708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078981" y="298031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13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4105283" y="5300449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6738952" y="5836814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6282737" y="591952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5901644" y="475831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5078981" y="225774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facebook, follow, media, post, share, socia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04" y="9049564"/>
            <a:ext cx="166875" cy="1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04" y="8439733"/>
            <a:ext cx="161403" cy="16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, location, maps, media, navigation, soci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04" y="8755589"/>
            <a:ext cx="152553" cy="1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>
          <a:xfrm>
            <a:off x="6460451" y="8389629"/>
            <a:ext cx="14285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accent2">
                    <a:lumMod val="50000"/>
                  </a:schemeClr>
                </a:solidFill>
              </a:rPr>
              <a:t>machin@machin.com</a:t>
            </a:r>
            <a:endParaRPr lang="fr-FR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31092" y="9115737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13 Groups in Paris</a:t>
            </a:r>
            <a:endParaRPr lang="fr-FR" sz="800" dirty="0"/>
          </a:p>
        </p:txBody>
      </p:sp>
      <p:sp>
        <p:nvSpPr>
          <p:cNvPr id="128" name="Rectangle 127"/>
          <p:cNvSpPr/>
          <p:nvPr/>
        </p:nvSpPr>
        <p:spPr>
          <a:xfrm>
            <a:off x="1504735" y="9959636"/>
            <a:ext cx="420329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This </a:t>
            </a:r>
            <a:r>
              <a:rPr lang="fr-FR" sz="1100" dirty="0" err="1"/>
              <a:t>is</a:t>
            </a:r>
            <a:r>
              <a:rPr lang="fr-FR" sz="1100" dirty="0"/>
              <a:t> a short description of the group, </a:t>
            </a:r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238755" y="9410867"/>
            <a:ext cx="2661613" cy="352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Who</a:t>
            </a:r>
            <a:r>
              <a:rPr lang="fr-FR" sz="1600" b="1" dirty="0">
                <a:solidFill>
                  <a:schemeClr val="bg1"/>
                </a:solidFill>
              </a:rPr>
              <a:t> are </a:t>
            </a:r>
            <a:r>
              <a:rPr lang="fr-FR" sz="1600" b="1" dirty="0" err="1">
                <a:solidFill>
                  <a:schemeClr val="bg1"/>
                </a:solidFill>
              </a:rPr>
              <a:t>we</a:t>
            </a:r>
            <a:r>
              <a:rPr lang="fr-FR" sz="1600" b="1" dirty="0">
                <a:solidFill>
                  <a:schemeClr val="bg1"/>
                </a:solidFill>
              </a:rPr>
              <a:t> ?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8897730" y="9410868"/>
            <a:ext cx="3285332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Our 4 </a:t>
            </a:r>
            <a:r>
              <a:rPr lang="fr-FR" sz="1600" dirty="0" err="1">
                <a:solidFill>
                  <a:schemeClr val="tx1"/>
                </a:solidFill>
              </a:rPr>
              <a:t>coming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events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31092" y="7636184"/>
            <a:ext cx="5670552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1497901" y="7644794"/>
            <a:ext cx="3638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smtClean="0">
                <a:solidFill>
                  <a:schemeClr val="tx1"/>
                </a:solidFill>
              </a:rPr>
              <a:t>A group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superlong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is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written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here</a:t>
            </a:r>
            <a:endParaRPr lang="fr-FR" sz="1400" b="1" dirty="0"/>
          </a:p>
        </p:txBody>
      </p:sp>
      <p:grpSp>
        <p:nvGrpSpPr>
          <p:cNvPr id="176" name="Group 175"/>
          <p:cNvGrpSpPr/>
          <p:nvPr/>
        </p:nvGrpSpPr>
        <p:grpSpPr>
          <a:xfrm>
            <a:off x="224892" y="7644794"/>
            <a:ext cx="1268558" cy="1248400"/>
            <a:chOff x="3416060" y="2760453"/>
            <a:chExt cx="431321" cy="431321"/>
          </a:xfrm>
        </p:grpSpPr>
        <p:sp>
          <p:nvSpPr>
            <p:cNvPr id="177" name="Rectangle 17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0" name="Rectangle 179"/>
          <p:cNvSpPr/>
          <p:nvPr/>
        </p:nvSpPr>
        <p:spPr>
          <a:xfrm>
            <a:off x="1497901" y="7924385"/>
            <a:ext cx="4379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Nice</a:t>
            </a:r>
            <a:endParaRPr lang="fr-FR" sz="1100" dirty="0"/>
          </a:p>
        </p:txBody>
      </p:sp>
      <p:sp>
        <p:nvSpPr>
          <p:cNvPr id="181" name="Rectangle 180"/>
          <p:cNvSpPr/>
          <p:nvPr/>
        </p:nvSpPr>
        <p:spPr>
          <a:xfrm>
            <a:off x="1504736" y="8153494"/>
            <a:ext cx="35904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/>
              <a:t>This </a:t>
            </a:r>
            <a:r>
              <a:rPr lang="fr-FR" sz="1100" dirty="0" err="1" smtClean="0"/>
              <a:t>is</a:t>
            </a:r>
            <a:r>
              <a:rPr lang="fr-FR" sz="1100" dirty="0" smtClean="0"/>
              <a:t> a short description of the group, </a:t>
            </a:r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31092" y="730647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1 group in Nice</a:t>
            </a:r>
            <a:endParaRPr lang="fr-FR" sz="800" dirty="0"/>
          </a:p>
        </p:txBody>
      </p:sp>
      <p:sp>
        <p:nvSpPr>
          <p:cNvPr id="3" name="Rectangle 2"/>
          <p:cNvSpPr/>
          <p:nvPr/>
        </p:nvSpPr>
        <p:spPr>
          <a:xfrm>
            <a:off x="-1" y="944880"/>
            <a:ext cx="5708027" cy="649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 err="1">
                <a:solidFill>
                  <a:schemeClr val="tx1"/>
                </a:solidFill>
              </a:rPr>
              <a:t>What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is</a:t>
            </a:r>
            <a:r>
              <a:rPr lang="fr-FR" sz="1600" dirty="0">
                <a:solidFill>
                  <a:schemeClr val="tx1"/>
                </a:solidFill>
              </a:rPr>
              <a:t> the group </a:t>
            </a:r>
            <a:r>
              <a:rPr lang="fr-FR" sz="1600" dirty="0" err="1">
                <a:solidFill>
                  <a:schemeClr val="tx1"/>
                </a:solidFill>
              </a:rPr>
              <a:t>name</a:t>
            </a:r>
            <a:r>
              <a:rPr lang="fr-FR" sz="1600" dirty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5708028" y="947631"/>
            <a:ext cx="6475033" cy="644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 err="1" smtClean="0">
                <a:solidFill>
                  <a:schemeClr val="tx1"/>
                </a:solidFill>
              </a:rPr>
              <a:t>Where</a:t>
            </a:r>
            <a:r>
              <a:rPr lang="fr-FR" sz="1600" dirty="0" smtClean="0">
                <a:solidFill>
                  <a:schemeClr val="tx1"/>
                </a:solidFill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</a:rPr>
              <a:t>is</a:t>
            </a:r>
            <a:r>
              <a:rPr lang="fr-FR" sz="1600" dirty="0" smtClean="0">
                <a:solidFill>
                  <a:schemeClr val="tx1"/>
                </a:solidFill>
              </a:rPr>
              <a:t> the group </a:t>
            </a:r>
            <a:r>
              <a:rPr lang="fr-FR" sz="1600" dirty="0" err="1" smtClean="0">
                <a:solidFill>
                  <a:schemeClr val="tx1"/>
                </a:solidFill>
              </a:rPr>
              <a:t>situated</a:t>
            </a:r>
            <a:r>
              <a:rPr lang="fr-FR" sz="1600" dirty="0" smtClean="0">
                <a:solidFill>
                  <a:schemeClr val="tx1"/>
                </a:solidFill>
              </a:rPr>
              <a:t> ?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839200" y="1072886"/>
            <a:ext cx="3058656" cy="393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i="1" dirty="0" smtClean="0">
                <a:solidFill>
                  <a:schemeClr val="tx1"/>
                </a:solidFill>
              </a:rPr>
              <a:t>France</a:t>
            </a:r>
            <a:endParaRPr lang="fr-FR" sz="1600" i="1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432997" y="1072886"/>
            <a:ext cx="2978813" cy="393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i="1" dirty="0">
                <a:solidFill>
                  <a:prstClr val="black"/>
                </a:solidFill>
              </a:rPr>
              <a:t> </a:t>
            </a:r>
            <a:r>
              <a:rPr lang="fr-FR" sz="1600" i="1" dirty="0" smtClean="0">
                <a:solidFill>
                  <a:prstClr val="black"/>
                </a:solidFill>
              </a:rPr>
              <a:t>       </a:t>
            </a:r>
            <a:r>
              <a:rPr lang="fr-FR" sz="1600" i="1" dirty="0" err="1" smtClean="0">
                <a:solidFill>
                  <a:prstClr val="black"/>
                </a:solidFill>
              </a:rPr>
              <a:t>Search</a:t>
            </a:r>
            <a:r>
              <a:rPr lang="fr-FR" sz="1600" i="1" dirty="0" smtClean="0">
                <a:solidFill>
                  <a:prstClr val="black"/>
                </a:solidFill>
              </a:rPr>
              <a:t> </a:t>
            </a:r>
            <a:r>
              <a:rPr lang="fr-FR" sz="1600" i="1" dirty="0">
                <a:solidFill>
                  <a:prstClr val="black"/>
                </a:solidFill>
              </a:rPr>
              <a:t>a group</a:t>
            </a:r>
            <a:endParaRPr lang="fr-FR" sz="1600" i="1" dirty="0">
              <a:solidFill>
                <a:schemeClr val="tx1"/>
              </a:solidFill>
            </a:endParaRPr>
          </a:p>
        </p:txBody>
      </p:sp>
      <p:pic>
        <p:nvPicPr>
          <p:cNvPr id="62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15152" y="1195512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231092" y="10815198"/>
            <a:ext cx="5670552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497901" y="10823808"/>
            <a:ext cx="2353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smtClean="0">
                <a:solidFill>
                  <a:schemeClr val="tx1"/>
                </a:solidFill>
              </a:rPr>
              <a:t>A group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is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written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here</a:t>
            </a:r>
            <a:endParaRPr lang="fr-FR" sz="1400" b="1" dirty="0"/>
          </a:p>
        </p:txBody>
      </p:sp>
      <p:grpSp>
        <p:nvGrpSpPr>
          <p:cNvPr id="75" name="Group 74"/>
          <p:cNvGrpSpPr/>
          <p:nvPr/>
        </p:nvGrpSpPr>
        <p:grpSpPr>
          <a:xfrm>
            <a:off x="224892" y="10823808"/>
            <a:ext cx="1268558" cy="1248400"/>
            <a:chOff x="3416060" y="2760453"/>
            <a:chExt cx="431321" cy="431321"/>
          </a:xfrm>
        </p:grpSpPr>
        <p:sp>
          <p:nvSpPr>
            <p:cNvPr id="76" name="Rectangle 75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1" name="Rectangle 90"/>
          <p:cNvSpPr/>
          <p:nvPr/>
        </p:nvSpPr>
        <p:spPr>
          <a:xfrm>
            <a:off x="1497901" y="11103399"/>
            <a:ext cx="4603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Paris</a:t>
            </a:r>
            <a:endParaRPr lang="fr-FR" sz="1100" dirty="0"/>
          </a:p>
        </p:txBody>
      </p:sp>
      <p:sp>
        <p:nvSpPr>
          <p:cNvPr id="92" name="Rectangle 91"/>
          <p:cNvSpPr/>
          <p:nvPr/>
        </p:nvSpPr>
        <p:spPr>
          <a:xfrm>
            <a:off x="1504736" y="11332508"/>
            <a:ext cx="35904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/>
              <a:t>This </a:t>
            </a:r>
            <a:r>
              <a:rPr lang="fr-FR" sz="1100" dirty="0" err="1" smtClean="0"/>
              <a:t>is</a:t>
            </a:r>
            <a:r>
              <a:rPr lang="fr-FR" sz="1100" dirty="0" smtClean="0"/>
              <a:t> a short description of the group, </a:t>
            </a:r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15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44930" y="106327"/>
            <a:ext cx="149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endParaRPr lang="fr-FR" sz="2000" b="1" dirty="0"/>
          </a:p>
        </p:txBody>
      </p:sp>
      <p:sp>
        <p:nvSpPr>
          <p:cNvPr id="59" name="Rectangle 58"/>
          <p:cNvSpPr/>
          <p:nvPr/>
        </p:nvSpPr>
        <p:spPr>
          <a:xfrm>
            <a:off x="231092" y="9407121"/>
            <a:ext cx="5670552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227180" y="7632628"/>
            <a:ext cx="5964819" cy="4912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-4782" y="594874"/>
            <a:ext cx="2424301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Find an event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22697" y="594874"/>
            <a:ext cx="3285332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Europeans local groups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708030" y="594874"/>
            <a:ext cx="3131170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The 10 principles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839200" y="594874"/>
            <a:ext cx="33527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68" name="Rectangle 67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1092" y="7004224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/>
              <a:t>X groups </a:t>
            </a:r>
            <a:r>
              <a:rPr lang="fr-FR" sz="1000" b="1" dirty="0" err="1" smtClean="0"/>
              <a:t>found</a:t>
            </a:r>
            <a:endParaRPr lang="fr-FR" sz="10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164956" y="7318094"/>
            <a:ext cx="1144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/>
              <a:t>Group description</a:t>
            </a:r>
            <a:endParaRPr lang="fr-FR" sz="1000" b="1" dirty="0"/>
          </a:p>
        </p:txBody>
      </p:sp>
      <p:sp>
        <p:nvSpPr>
          <p:cNvPr id="78" name="Rectangle 77"/>
          <p:cNvSpPr/>
          <p:nvPr/>
        </p:nvSpPr>
        <p:spPr>
          <a:xfrm>
            <a:off x="1497901" y="9415731"/>
            <a:ext cx="3638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smtClean="0">
                <a:solidFill>
                  <a:schemeClr val="tx1"/>
                </a:solidFill>
              </a:rPr>
              <a:t>A group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superlong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is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written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here</a:t>
            </a:r>
            <a:endParaRPr lang="fr-FR" sz="1400" b="1" dirty="0"/>
          </a:p>
        </p:txBody>
      </p:sp>
      <p:grpSp>
        <p:nvGrpSpPr>
          <p:cNvPr id="79" name="Group 78"/>
          <p:cNvGrpSpPr/>
          <p:nvPr/>
        </p:nvGrpSpPr>
        <p:grpSpPr>
          <a:xfrm>
            <a:off x="224892" y="9415731"/>
            <a:ext cx="1268558" cy="1248400"/>
            <a:chOff x="3416060" y="2760453"/>
            <a:chExt cx="431321" cy="431321"/>
          </a:xfrm>
        </p:grpSpPr>
        <p:sp>
          <p:nvSpPr>
            <p:cNvPr id="80" name="Rectangle 79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7" name="Rectangle 96"/>
          <p:cNvSpPr/>
          <p:nvPr/>
        </p:nvSpPr>
        <p:spPr>
          <a:xfrm>
            <a:off x="1497901" y="9695322"/>
            <a:ext cx="4603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Paris</a:t>
            </a:r>
            <a:endParaRPr lang="fr-FR" sz="1100" dirty="0"/>
          </a:p>
        </p:txBody>
      </p:sp>
      <p:sp>
        <p:nvSpPr>
          <p:cNvPr id="103" name="Rectangle 102"/>
          <p:cNvSpPr/>
          <p:nvPr/>
        </p:nvSpPr>
        <p:spPr>
          <a:xfrm>
            <a:off x="6247091" y="7632628"/>
            <a:ext cx="38011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A group </a:t>
            </a:r>
            <a:r>
              <a:rPr lang="fr-FR" sz="2000" b="1" dirty="0" err="1"/>
              <a:t>with</a:t>
            </a:r>
            <a:r>
              <a:rPr lang="fr-FR" sz="2000" b="1" dirty="0"/>
              <a:t> a </a:t>
            </a:r>
            <a:r>
              <a:rPr lang="fr-FR" sz="2000" b="1" dirty="0" err="1"/>
              <a:t>superlong</a:t>
            </a:r>
            <a:r>
              <a:rPr lang="fr-FR" sz="2000" b="1" dirty="0"/>
              <a:t> </a:t>
            </a:r>
            <a:r>
              <a:rPr lang="fr-FR" sz="2000" b="1" dirty="0" err="1"/>
              <a:t>name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</a:t>
            </a:r>
            <a:endParaRPr lang="fr-FR" sz="2000" b="1" dirty="0" smtClean="0"/>
          </a:p>
          <a:p>
            <a:r>
              <a:rPr lang="fr-FR" sz="2000" b="1" dirty="0" err="1" smtClean="0"/>
              <a:t>written</a:t>
            </a:r>
            <a:r>
              <a:rPr lang="fr-FR" sz="2000" b="1" dirty="0" smtClean="0"/>
              <a:t> </a:t>
            </a:r>
            <a:r>
              <a:rPr lang="fr-FR" sz="2000" b="1" dirty="0" err="1"/>
              <a:t>here</a:t>
            </a:r>
            <a:endParaRPr lang="fr-FR" sz="2000" b="1" dirty="0"/>
          </a:p>
        </p:txBody>
      </p:sp>
      <p:sp>
        <p:nvSpPr>
          <p:cNvPr id="108" name="Rectangle 107"/>
          <p:cNvSpPr/>
          <p:nvPr/>
        </p:nvSpPr>
        <p:spPr>
          <a:xfrm>
            <a:off x="6460451" y="8701060"/>
            <a:ext cx="22445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accent2">
                    <a:lumMod val="50000"/>
                  </a:schemeClr>
                </a:solidFill>
              </a:rPr>
              <a:t>7, rue de machin chose, 75012 Paris</a:t>
            </a:r>
            <a:endParaRPr lang="fr-FR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238465" y="9843886"/>
            <a:ext cx="58731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dirty="0" smtClean="0"/>
              <a:t>This </a:t>
            </a:r>
            <a:r>
              <a:rPr lang="fr-FR" sz="1100" dirty="0" err="1" smtClean="0"/>
              <a:t>is</a:t>
            </a:r>
            <a:r>
              <a:rPr lang="fr-FR" sz="1100" dirty="0" smtClean="0"/>
              <a:t> the group description </a:t>
            </a:r>
            <a:r>
              <a:rPr lang="fr-FR" sz="1100" dirty="0" err="1" smtClean="0"/>
              <a:t>lorem</a:t>
            </a:r>
            <a:r>
              <a:rPr lang="fr-FR" sz="1100" dirty="0" smtClean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  <a:r>
              <a:rPr lang="fr-FR" sz="1100" dirty="0" err="1"/>
              <a:t>accumsan</a:t>
            </a:r>
            <a:r>
              <a:rPr lang="fr-FR" sz="1100" dirty="0"/>
              <a:t> </a:t>
            </a:r>
            <a:r>
              <a:rPr lang="fr-FR" sz="1100" dirty="0" err="1"/>
              <a:t>augue</a:t>
            </a:r>
            <a:r>
              <a:rPr lang="fr-FR" sz="1100" dirty="0"/>
              <a:t>,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aliquet</a:t>
            </a:r>
            <a:r>
              <a:rPr lang="fr-FR" sz="1100" dirty="0"/>
              <a:t> libero </a:t>
            </a:r>
            <a:r>
              <a:rPr lang="fr-FR" sz="1100" dirty="0" err="1"/>
              <a:t>enim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massa. </a:t>
            </a:r>
            <a:r>
              <a:rPr lang="fr-FR" sz="1100" dirty="0" err="1"/>
              <a:t>Nullam</a:t>
            </a:r>
            <a:r>
              <a:rPr lang="fr-FR" sz="1100" dirty="0"/>
              <a:t> diam </a:t>
            </a:r>
            <a:r>
              <a:rPr lang="fr-FR" sz="1100" dirty="0" err="1"/>
              <a:t>leo</a:t>
            </a:r>
            <a:r>
              <a:rPr lang="fr-FR" sz="1100" dirty="0"/>
              <a:t>, </a:t>
            </a:r>
            <a:r>
              <a:rPr lang="fr-FR" sz="1100" dirty="0" err="1"/>
              <a:t>dictum</a:t>
            </a:r>
            <a:r>
              <a:rPr lang="fr-FR" sz="1100" dirty="0"/>
              <a:t> eu magna </a:t>
            </a:r>
            <a:r>
              <a:rPr lang="fr-FR" sz="1100" dirty="0" err="1"/>
              <a:t>ac</a:t>
            </a:r>
            <a:r>
              <a:rPr lang="fr-FR" sz="1100" dirty="0"/>
              <a:t>, </a:t>
            </a:r>
            <a:r>
              <a:rPr lang="fr-FR" sz="1100" dirty="0" err="1"/>
              <a:t>eleifend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. </a:t>
            </a:r>
            <a:r>
              <a:rPr lang="fr-FR" sz="1100" dirty="0" err="1"/>
              <a:t>Fusce</a:t>
            </a:r>
            <a:r>
              <a:rPr lang="fr-FR" sz="1100" dirty="0"/>
              <a:t> vitae nunc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vitae diam mi. </a:t>
            </a:r>
            <a:r>
              <a:rPr lang="fr-FR" sz="1100" dirty="0" err="1"/>
              <a:t>Cras</a:t>
            </a:r>
            <a:r>
              <a:rPr lang="fr-FR" sz="1100" dirty="0"/>
              <a:t> a </a:t>
            </a:r>
            <a:r>
              <a:rPr lang="fr-FR" sz="1100" dirty="0" err="1"/>
              <a:t>congue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ut </a:t>
            </a:r>
            <a:r>
              <a:rPr lang="fr-FR" sz="1100" dirty="0" err="1"/>
              <a:t>viverra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Quisque</a:t>
            </a:r>
            <a:r>
              <a:rPr lang="fr-FR" sz="1100" dirty="0"/>
              <a:t> vitae libero </a:t>
            </a:r>
            <a:r>
              <a:rPr lang="fr-FR" sz="1100" dirty="0" err="1"/>
              <a:t>sed</a:t>
            </a:r>
            <a:r>
              <a:rPr lang="fr-FR" sz="1100" dirty="0"/>
              <a:t> </a:t>
            </a:r>
            <a:r>
              <a:rPr lang="fr-FR" sz="1100" dirty="0" err="1"/>
              <a:t>lacus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vel</a:t>
            </a:r>
            <a:r>
              <a:rPr lang="fr-FR" sz="1100" dirty="0"/>
              <a:t> ante. </a:t>
            </a:r>
            <a:r>
              <a:rPr lang="fr-FR" sz="1100" dirty="0" err="1"/>
              <a:t>Quisque</a:t>
            </a:r>
            <a:r>
              <a:rPr lang="fr-FR" sz="1100" dirty="0"/>
              <a:t> in </a:t>
            </a:r>
            <a:r>
              <a:rPr lang="fr-FR" sz="1100" dirty="0" err="1"/>
              <a:t>leo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a </a:t>
            </a:r>
            <a:r>
              <a:rPr lang="fr-FR" sz="1100" dirty="0" err="1"/>
              <a:t>augue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. </a:t>
            </a:r>
            <a:r>
              <a:rPr lang="fr-FR" sz="1100" dirty="0" err="1"/>
              <a:t>Nulla</a:t>
            </a:r>
            <a:r>
              <a:rPr lang="fr-FR" sz="1100" dirty="0"/>
              <a:t> vitae </a:t>
            </a:r>
            <a:r>
              <a:rPr lang="fr-FR" sz="1100" dirty="0" err="1"/>
              <a:t>dui</a:t>
            </a:r>
            <a:r>
              <a:rPr lang="fr-FR" sz="1100" dirty="0"/>
              <a:t> ut magna </a:t>
            </a:r>
            <a:r>
              <a:rPr lang="fr-FR" sz="1100" dirty="0" err="1"/>
              <a:t>tempus</a:t>
            </a:r>
            <a:r>
              <a:rPr lang="fr-FR" sz="1100" dirty="0"/>
              <a:t> </a:t>
            </a:r>
            <a:r>
              <a:rPr lang="fr-FR" sz="1100" dirty="0" err="1"/>
              <a:t>varius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ultrices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gravida</a:t>
            </a:r>
            <a:r>
              <a:rPr lang="fr-FR" sz="1100" dirty="0"/>
              <a:t>,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tincidunt</a:t>
            </a:r>
            <a:r>
              <a:rPr lang="fr-FR" sz="1100" dirty="0"/>
              <a:t> semper, est </a:t>
            </a:r>
            <a:r>
              <a:rPr lang="fr-FR" sz="1100" dirty="0" err="1"/>
              <a:t>risus</a:t>
            </a:r>
            <a:r>
              <a:rPr lang="fr-FR" sz="1100" dirty="0"/>
              <a:t> </a:t>
            </a:r>
            <a:r>
              <a:rPr lang="fr-FR" sz="1100" dirty="0" err="1"/>
              <a:t>sagittis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, at </a:t>
            </a:r>
            <a:r>
              <a:rPr lang="fr-FR" sz="1100" dirty="0" err="1"/>
              <a:t>dictum</a:t>
            </a:r>
            <a:r>
              <a:rPr lang="fr-FR" sz="1100" dirty="0"/>
              <a:t> massa </a:t>
            </a:r>
            <a:r>
              <a:rPr lang="fr-FR" sz="1100" dirty="0" err="1"/>
              <a:t>eros</a:t>
            </a:r>
            <a:r>
              <a:rPr lang="fr-FR" sz="1100" dirty="0"/>
              <a:t> a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pharetra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, semper </a:t>
            </a:r>
            <a:r>
              <a:rPr lang="fr-FR" sz="1100" dirty="0" err="1"/>
              <a:t>semper</a:t>
            </a:r>
            <a:r>
              <a:rPr lang="fr-FR" sz="1100" dirty="0"/>
              <a:t> </a:t>
            </a:r>
            <a:r>
              <a:rPr lang="fr-FR" sz="1100" dirty="0" err="1"/>
              <a:t>lectus</a:t>
            </a:r>
            <a:r>
              <a:rPr lang="fr-FR" sz="1100" dirty="0"/>
              <a:t>. </a:t>
            </a:r>
            <a:r>
              <a:rPr lang="fr-FR" sz="1100" dirty="0" err="1"/>
              <a:t>Etiam</a:t>
            </a:r>
            <a:r>
              <a:rPr lang="fr-FR" sz="1100" dirty="0"/>
              <a:t> nec </a:t>
            </a:r>
            <a:r>
              <a:rPr lang="fr-FR" sz="1100" dirty="0" err="1"/>
              <a:t>vehicula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, a </a:t>
            </a:r>
            <a:r>
              <a:rPr lang="fr-FR" sz="1100" dirty="0" err="1"/>
              <a:t>vulputate</a:t>
            </a:r>
            <a:r>
              <a:rPr lang="fr-FR" sz="1100" dirty="0"/>
              <a:t> erat</a:t>
            </a:r>
            <a:r>
              <a:rPr lang="fr-FR" sz="1100" dirty="0" smtClean="0"/>
              <a:t>.</a:t>
            </a:r>
            <a:endParaRPr lang="fr-FR" sz="1100" dirty="0"/>
          </a:p>
        </p:txBody>
      </p:sp>
      <p:grpSp>
        <p:nvGrpSpPr>
          <p:cNvPr id="116" name="Group 115"/>
          <p:cNvGrpSpPr/>
          <p:nvPr/>
        </p:nvGrpSpPr>
        <p:grpSpPr>
          <a:xfrm>
            <a:off x="10658371" y="7632628"/>
            <a:ext cx="1533628" cy="1509258"/>
            <a:chOff x="3416060" y="2760453"/>
            <a:chExt cx="431321" cy="431321"/>
          </a:xfrm>
        </p:grpSpPr>
        <p:sp>
          <p:nvSpPr>
            <p:cNvPr id="117" name="Rectangle 11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0" name="Rectangle 119"/>
          <p:cNvSpPr/>
          <p:nvPr/>
        </p:nvSpPr>
        <p:spPr>
          <a:xfrm>
            <a:off x="6460451" y="9002196"/>
            <a:ext cx="16786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accent2">
                    <a:lumMod val="50000"/>
                  </a:schemeClr>
                </a:solidFill>
              </a:rPr>
              <a:t>Insert </a:t>
            </a:r>
            <a:r>
              <a:rPr lang="fr-FR" sz="1100" dirty="0" err="1" smtClean="0">
                <a:solidFill>
                  <a:schemeClr val="accent2">
                    <a:lumMod val="50000"/>
                  </a:schemeClr>
                </a:solidFill>
              </a:rPr>
              <a:t>facebook</a:t>
            </a:r>
            <a:r>
              <a:rPr lang="fr-FR" sz="1100" dirty="0" smtClean="0">
                <a:solidFill>
                  <a:schemeClr val="accent2">
                    <a:lumMod val="50000"/>
                  </a:schemeClr>
                </a:solidFill>
              </a:rPr>
              <a:t> page </a:t>
            </a:r>
            <a:r>
              <a:rPr lang="fr-FR" sz="1100" dirty="0" err="1" smtClean="0">
                <a:solidFill>
                  <a:schemeClr val="accent2">
                    <a:lumMod val="50000"/>
                  </a:schemeClr>
                </a:solidFill>
              </a:rPr>
              <a:t>here</a:t>
            </a:r>
            <a:endParaRPr lang="fr-FR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525"/>
          <a:stretch/>
        </p:blipFill>
        <p:spPr>
          <a:xfrm>
            <a:off x="-11575" y="1608139"/>
            <a:ext cx="12203575" cy="525708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078981" y="298031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13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4105283" y="5300449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6738952" y="5836814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6282737" y="591952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5901644" y="475831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5078981" y="2257740"/>
            <a:ext cx="416560" cy="41735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fr-FR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facebook, follow, media, post, share, socia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04" y="9049564"/>
            <a:ext cx="166875" cy="1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04" y="8439733"/>
            <a:ext cx="161403" cy="16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, location, maps, media, navigation, soci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04" y="8755589"/>
            <a:ext cx="152553" cy="1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>
          <a:xfrm>
            <a:off x="6460451" y="8389629"/>
            <a:ext cx="14285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accent2">
                    <a:lumMod val="50000"/>
                  </a:schemeClr>
                </a:solidFill>
              </a:rPr>
              <a:t>machin@machin.com</a:t>
            </a:r>
            <a:endParaRPr lang="fr-FR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31092" y="9115737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13 Groups in Paris</a:t>
            </a:r>
            <a:endParaRPr lang="fr-FR" sz="800" dirty="0"/>
          </a:p>
        </p:txBody>
      </p:sp>
      <p:sp>
        <p:nvSpPr>
          <p:cNvPr id="128" name="Rectangle 127"/>
          <p:cNvSpPr/>
          <p:nvPr/>
        </p:nvSpPr>
        <p:spPr>
          <a:xfrm>
            <a:off x="1504735" y="9959636"/>
            <a:ext cx="420329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This </a:t>
            </a:r>
            <a:r>
              <a:rPr lang="fr-FR" sz="1100" dirty="0" err="1"/>
              <a:t>is</a:t>
            </a:r>
            <a:r>
              <a:rPr lang="fr-FR" sz="1100" dirty="0"/>
              <a:t> a short description of the group, </a:t>
            </a:r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238755" y="9410867"/>
            <a:ext cx="2661613" cy="352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Who</a:t>
            </a:r>
            <a:r>
              <a:rPr lang="fr-FR" sz="1600" b="1" dirty="0">
                <a:solidFill>
                  <a:schemeClr val="bg1"/>
                </a:solidFill>
              </a:rPr>
              <a:t> are </a:t>
            </a:r>
            <a:r>
              <a:rPr lang="fr-FR" sz="1600" b="1" dirty="0" err="1">
                <a:solidFill>
                  <a:schemeClr val="bg1"/>
                </a:solidFill>
              </a:rPr>
              <a:t>we</a:t>
            </a:r>
            <a:r>
              <a:rPr lang="fr-FR" sz="1600" b="1" dirty="0">
                <a:solidFill>
                  <a:schemeClr val="bg1"/>
                </a:solidFill>
              </a:rPr>
              <a:t> ?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8897730" y="9410868"/>
            <a:ext cx="3285332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Our 4 </a:t>
            </a:r>
            <a:r>
              <a:rPr lang="fr-FR" sz="1600" dirty="0" err="1">
                <a:solidFill>
                  <a:schemeClr val="tx1"/>
                </a:solidFill>
              </a:rPr>
              <a:t>coming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events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31092" y="7636184"/>
            <a:ext cx="5670552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1497901" y="7644794"/>
            <a:ext cx="3638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smtClean="0">
                <a:solidFill>
                  <a:schemeClr val="tx1"/>
                </a:solidFill>
              </a:rPr>
              <a:t>A group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superlong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is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written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here</a:t>
            </a:r>
            <a:endParaRPr lang="fr-FR" sz="1400" b="1" dirty="0"/>
          </a:p>
        </p:txBody>
      </p:sp>
      <p:grpSp>
        <p:nvGrpSpPr>
          <p:cNvPr id="176" name="Group 175"/>
          <p:cNvGrpSpPr/>
          <p:nvPr/>
        </p:nvGrpSpPr>
        <p:grpSpPr>
          <a:xfrm>
            <a:off x="224892" y="7644794"/>
            <a:ext cx="1268558" cy="1248400"/>
            <a:chOff x="3416060" y="2760453"/>
            <a:chExt cx="431321" cy="431321"/>
          </a:xfrm>
        </p:grpSpPr>
        <p:sp>
          <p:nvSpPr>
            <p:cNvPr id="177" name="Rectangle 17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78" name="Straight Connector 17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0" name="Rectangle 179"/>
          <p:cNvSpPr/>
          <p:nvPr/>
        </p:nvSpPr>
        <p:spPr>
          <a:xfrm>
            <a:off x="1497901" y="7924385"/>
            <a:ext cx="4379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Nice</a:t>
            </a:r>
            <a:endParaRPr lang="fr-FR" sz="1100" dirty="0"/>
          </a:p>
        </p:txBody>
      </p:sp>
      <p:sp>
        <p:nvSpPr>
          <p:cNvPr id="181" name="Rectangle 180"/>
          <p:cNvSpPr/>
          <p:nvPr/>
        </p:nvSpPr>
        <p:spPr>
          <a:xfrm>
            <a:off x="1504736" y="8153494"/>
            <a:ext cx="35904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/>
              <a:t>This </a:t>
            </a:r>
            <a:r>
              <a:rPr lang="fr-FR" sz="1100" dirty="0" err="1" smtClean="0"/>
              <a:t>is</a:t>
            </a:r>
            <a:r>
              <a:rPr lang="fr-FR" sz="1100" dirty="0" smtClean="0"/>
              <a:t> a short description of the group, </a:t>
            </a:r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31092" y="730647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1 group in Nice</a:t>
            </a:r>
            <a:endParaRPr lang="fr-FR" sz="800" dirty="0"/>
          </a:p>
        </p:txBody>
      </p:sp>
      <p:sp>
        <p:nvSpPr>
          <p:cNvPr id="3" name="Rectangle 2"/>
          <p:cNvSpPr/>
          <p:nvPr/>
        </p:nvSpPr>
        <p:spPr>
          <a:xfrm>
            <a:off x="-1" y="944880"/>
            <a:ext cx="5708027" cy="649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 err="1">
                <a:solidFill>
                  <a:schemeClr val="tx1"/>
                </a:solidFill>
              </a:rPr>
              <a:t>What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is</a:t>
            </a:r>
            <a:r>
              <a:rPr lang="fr-FR" sz="1600" dirty="0">
                <a:solidFill>
                  <a:schemeClr val="tx1"/>
                </a:solidFill>
              </a:rPr>
              <a:t> the group </a:t>
            </a:r>
            <a:r>
              <a:rPr lang="fr-FR" sz="1600" dirty="0" err="1">
                <a:solidFill>
                  <a:schemeClr val="tx1"/>
                </a:solidFill>
              </a:rPr>
              <a:t>name</a:t>
            </a:r>
            <a:r>
              <a:rPr lang="fr-FR" sz="1600" dirty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4" name="Rectangle 3"/>
          <p:cNvSpPr/>
          <p:nvPr/>
        </p:nvSpPr>
        <p:spPr>
          <a:xfrm>
            <a:off x="5708028" y="947631"/>
            <a:ext cx="6475033" cy="6443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 err="1" smtClean="0">
                <a:solidFill>
                  <a:schemeClr val="tx1"/>
                </a:solidFill>
              </a:rPr>
              <a:t>Where</a:t>
            </a:r>
            <a:r>
              <a:rPr lang="fr-FR" sz="1600" dirty="0" smtClean="0">
                <a:solidFill>
                  <a:schemeClr val="tx1"/>
                </a:solidFill>
              </a:rPr>
              <a:t> </a:t>
            </a:r>
            <a:r>
              <a:rPr lang="fr-FR" sz="1600" dirty="0" err="1" smtClean="0">
                <a:solidFill>
                  <a:schemeClr val="tx1"/>
                </a:solidFill>
              </a:rPr>
              <a:t>is</a:t>
            </a:r>
            <a:r>
              <a:rPr lang="fr-FR" sz="1600" dirty="0" smtClean="0">
                <a:solidFill>
                  <a:schemeClr val="tx1"/>
                </a:solidFill>
              </a:rPr>
              <a:t> the group </a:t>
            </a:r>
            <a:r>
              <a:rPr lang="fr-FR" sz="1600" dirty="0" err="1" smtClean="0">
                <a:solidFill>
                  <a:schemeClr val="tx1"/>
                </a:solidFill>
              </a:rPr>
              <a:t>situated</a:t>
            </a:r>
            <a:r>
              <a:rPr lang="fr-FR" sz="1600" dirty="0" smtClean="0">
                <a:solidFill>
                  <a:schemeClr val="tx1"/>
                </a:solidFill>
              </a:rPr>
              <a:t> ?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839200" y="1072886"/>
            <a:ext cx="3058656" cy="393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i="1" dirty="0" smtClean="0">
                <a:solidFill>
                  <a:schemeClr val="tx1"/>
                </a:solidFill>
              </a:rPr>
              <a:t>France</a:t>
            </a:r>
            <a:endParaRPr lang="fr-FR" sz="1600" i="1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432997" y="1072886"/>
            <a:ext cx="2978813" cy="393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i="1" dirty="0">
                <a:solidFill>
                  <a:prstClr val="black"/>
                </a:solidFill>
              </a:rPr>
              <a:t> </a:t>
            </a:r>
            <a:r>
              <a:rPr lang="fr-FR" sz="1600" i="1" dirty="0" smtClean="0">
                <a:solidFill>
                  <a:prstClr val="black"/>
                </a:solidFill>
              </a:rPr>
              <a:t>       </a:t>
            </a:r>
            <a:r>
              <a:rPr lang="fr-FR" sz="1600" i="1" dirty="0" err="1" smtClean="0">
                <a:solidFill>
                  <a:prstClr val="black"/>
                </a:solidFill>
              </a:rPr>
              <a:t>Search</a:t>
            </a:r>
            <a:r>
              <a:rPr lang="fr-FR" sz="1600" i="1" dirty="0" smtClean="0">
                <a:solidFill>
                  <a:prstClr val="black"/>
                </a:solidFill>
              </a:rPr>
              <a:t> </a:t>
            </a:r>
            <a:r>
              <a:rPr lang="fr-FR" sz="1600" i="1" dirty="0">
                <a:solidFill>
                  <a:prstClr val="black"/>
                </a:solidFill>
              </a:rPr>
              <a:t>a group</a:t>
            </a:r>
            <a:endParaRPr lang="fr-FR" sz="1600" i="1" dirty="0">
              <a:solidFill>
                <a:schemeClr val="tx1"/>
              </a:solidFill>
            </a:endParaRPr>
          </a:p>
        </p:txBody>
      </p:sp>
      <p:pic>
        <p:nvPicPr>
          <p:cNvPr id="62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15152" y="1195512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231092" y="10815198"/>
            <a:ext cx="5670552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497901" y="10823808"/>
            <a:ext cx="2353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smtClean="0">
                <a:solidFill>
                  <a:schemeClr val="tx1"/>
                </a:solidFill>
              </a:rPr>
              <a:t>A group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is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written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here</a:t>
            </a:r>
            <a:endParaRPr lang="fr-FR" sz="1400" b="1" dirty="0"/>
          </a:p>
        </p:txBody>
      </p:sp>
      <p:grpSp>
        <p:nvGrpSpPr>
          <p:cNvPr id="75" name="Group 74"/>
          <p:cNvGrpSpPr/>
          <p:nvPr/>
        </p:nvGrpSpPr>
        <p:grpSpPr>
          <a:xfrm>
            <a:off x="224892" y="10823808"/>
            <a:ext cx="1268558" cy="1248400"/>
            <a:chOff x="3416060" y="2760453"/>
            <a:chExt cx="431321" cy="431321"/>
          </a:xfrm>
        </p:grpSpPr>
        <p:sp>
          <p:nvSpPr>
            <p:cNvPr id="76" name="Rectangle 75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1" name="Rectangle 90"/>
          <p:cNvSpPr/>
          <p:nvPr/>
        </p:nvSpPr>
        <p:spPr>
          <a:xfrm>
            <a:off x="1497901" y="11103399"/>
            <a:ext cx="4603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Paris</a:t>
            </a:r>
            <a:endParaRPr lang="fr-FR" sz="1100" dirty="0"/>
          </a:p>
        </p:txBody>
      </p:sp>
      <p:sp>
        <p:nvSpPr>
          <p:cNvPr id="92" name="Rectangle 91"/>
          <p:cNvSpPr/>
          <p:nvPr/>
        </p:nvSpPr>
        <p:spPr>
          <a:xfrm>
            <a:off x="1504736" y="11332508"/>
            <a:ext cx="35904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smtClean="0"/>
              <a:t>This </a:t>
            </a:r>
            <a:r>
              <a:rPr lang="fr-FR" sz="1100" dirty="0" err="1" smtClean="0"/>
              <a:t>is</a:t>
            </a:r>
            <a:r>
              <a:rPr lang="fr-FR" sz="1100" dirty="0" smtClean="0"/>
              <a:t> a short description of the group, </a:t>
            </a:r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</a:p>
        </p:txBody>
      </p:sp>
      <p:sp>
        <p:nvSpPr>
          <p:cNvPr id="63" name="Down Arrow 62"/>
          <p:cNvSpPr/>
          <p:nvPr/>
        </p:nvSpPr>
        <p:spPr>
          <a:xfrm>
            <a:off x="8169333" y="1591206"/>
            <a:ext cx="2719691" cy="2737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Automatic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adjustment</a:t>
            </a:r>
            <a:endParaRPr lang="fr-FR" dirty="0"/>
          </a:p>
        </p:txBody>
      </p:sp>
      <p:sp>
        <p:nvSpPr>
          <p:cNvPr id="72" name="Up-Down Arrow 71"/>
          <p:cNvSpPr/>
          <p:nvPr/>
        </p:nvSpPr>
        <p:spPr>
          <a:xfrm rot="634806">
            <a:off x="3613466" y="5155085"/>
            <a:ext cx="2322505" cy="2955136"/>
          </a:xfrm>
          <a:prstGeom prst="upDownArrow">
            <a:avLst>
              <a:gd name="adj1" fmla="val 68373"/>
              <a:gd name="adj2" fmla="val 342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Synchronous</a:t>
            </a:r>
            <a:r>
              <a:rPr lang="fr-FR" dirty="0" smtClean="0"/>
              <a:t> </a:t>
            </a:r>
            <a:r>
              <a:rPr lang="fr-FR" dirty="0" smtClean="0"/>
              <a:t>city </a:t>
            </a:r>
            <a:r>
              <a:rPr lang="fr-FR" dirty="0" err="1" smtClean="0"/>
              <a:t>selection</a:t>
            </a:r>
            <a:r>
              <a:rPr lang="fr-FR" dirty="0" smtClean="0"/>
              <a:t> </a:t>
            </a:r>
            <a:r>
              <a:rPr lang="fr-FR" dirty="0" smtClean="0"/>
              <a:t>on </a:t>
            </a:r>
            <a:r>
              <a:rPr lang="fr-FR" dirty="0" err="1" smtClean="0"/>
              <a:t>list</a:t>
            </a:r>
            <a:r>
              <a:rPr lang="fr-FR" dirty="0" smtClean="0"/>
              <a:t> &amp;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83" name="Right Arrow 82"/>
          <p:cNvSpPr/>
          <p:nvPr/>
        </p:nvSpPr>
        <p:spPr>
          <a:xfrm>
            <a:off x="1128379" y="677410"/>
            <a:ext cx="7701883" cy="1484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filters</a:t>
            </a:r>
            <a:endParaRPr lang="fr-FR" dirty="0"/>
          </a:p>
        </p:txBody>
      </p:sp>
      <p:sp>
        <p:nvSpPr>
          <p:cNvPr id="84" name="Right Arrow 83"/>
          <p:cNvSpPr/>
          <p:nvPr/>
        </p:nvSpPr>
        <p:spPr>
          <a:xfrm>
            <a:off x="5118085" y="9117252"/>
            <a:ext cx="1944254" cy="1868727"/>
          </a:xfrm>
          <a:prstGeom prst="rightArrow">
            <a:avLst>
              <a:gd name="adj1" fmla="val 565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group’s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5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5820890" y="3139087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#2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90908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83171" y="765396"/>
            <a:ext cx="63776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Depending</a:t>
            </a:r>
            <a:r>
              <a:rPr lang="fr-FR" dirty="0" smtClean="0"/>
              <a:t> on the solution, the </a:t>
            </a:r>
            <a:r>
              <a:rPr lang="fr-FR" dirty="0" err="1" smtClean="0"/>
              <a:t>homepage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/>
              <a:t>focus on main </a:t>
            </a:r>
            <a:r>
              <a:rPr lang="fr-FR" dirty="0" err="1"/>
              <a:t>Euroburner</a:t>
            </a:r>
            <a:r>
              <a:rPr lang="fr-FR" dirty="0"/>
              <a:t> action (</a:t>
            </a:r>
            <a:r>
              <a:rPr lang="fr-FR" dirty="0" err="1"/>
              <a:t>ie</a:t>
            </a:r>
            <a:r>
              <a:rPr lang="fr-FR" dirty="0"/>
              <a:t> : </a:t>
            </a:r>
            <a:r>
              <a:rPr lang="fr-FR" dirty="0" err="1"/>
              <a:t>find</a:t>
            </a:r>
            <a:r>
              <a:rPr lang="fr-FR" dirty="0"/>
              <a:t> an event)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fr-FR" dirty="0" smtClean="0"/>
              <a:t>or </a:t>
            </a:r>
            <a:r>
              <a:rPr lang="fr-FR" dirty="0" err="1" smtClean="0"/>
              <a:t>provides</a:t>
            </a:r>
            <a:r>
              <a:rPr lang="fr-FR" dirty="0" smtClean="0"/>
              <a:t> </a:t>
            </a:r>
            <a:r>
              <a:rPr lang="fr-FR" dirty="0" err="1" smtClean="0"/>
              <a:t>access</a:t>
            </a:r>
            <a:r>
              <a:rPr lang="fr-FR" dirty="0" smtClean="0"/>
              <a:t> to all sections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pushing</a:t>
            </a:r>
            <a:r>
              <a:rPr lang="fr-FR" dirty="0" smtClean="0"/>
              <a:t> main </a:t>
            </a:r>
            <a:r>
              <a:rPr lang="fr-FR" dirty="0" err="1" smtClean="0"/>
              <a:t>popular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to come.</a:t>
            </a:r>
          </a:p>
          <a:p>
            <a:pPr lvl="0">
              <a:lnSpc>
                <a:spcPct val="150000"/>
              </a:lnSpc>
            </a:pPr>
            <a:endParaRPr lang="fr-FR" dirty="0" smtClean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8073" y="232684"/>
            <a:ext cx="1336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Homepage</a:t>
            </a:r>
            <a:endParaRPr lang="fr-FR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72" y="894080"/>
            <a:ext cx="4507180" cy="2076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71" y="3231761"/>
            <a:ext cx="4507181" cy="23783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0" y="3231761"/>
            <a:ext cx="4683760" cy="23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1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5759" y="3932439"/>
            <a:ext cx="7650481" cy="1466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0"/>
            <a:ext cx="12192000" cy="324104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0"/>
            <a:ext cx="12192000" cy="324104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7"/>
          <p:cNvSpPr/>
          <p:nvPr/>
        </p:nvSpPr>
        <p:spPr>
          <a:xfrm>
            <a:off x="44930" y="106327"/>
            <a:ext cx="5678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r>
              <a:rPr lang="fr-FR" sz="2000" b="1" dirty="0" smtClean="0">
                <a:solidFill>
                  <a:schemeClr val="tx1"/>
                </a:solidFill>
              </a:rPr>
              <a:t> –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burner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event in Europe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241040"/>
            <a:ext cx="12192000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9"/>
          <p:cNvSpPr/>
          <p:nvPr/>
        </p:nvSpPr>
        <p:spPr>
          <a:xfrm>
            <a:off x="8321040" y="3410189"/>
            <a:ext cx="14227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 err="1" smtClean="0">
                <a:solidFill>
                  <a:prstClr val="black"/>
                </a:solidFill>
              </a:rPr>
              <a:t>Popular</a:t>
            </a:r>
            <a:r>
              <a:rPr lang="fr-FR" sz="1600" dirty="0" smtClean="0">
                <a:solidFill>
                  <a:prstClr val="black"/>
                </a:solidFill>
              </a:rPr>
              <a:t> </a:t>
            </a:r>
            <a:r>
              <a:rPr lang="fr-FR" sz="1600" dirty="0" err="1" smtClean="0">
                <a:solidFill>
                  <a:prstClr val="black"/>
                </a:solidFill>
              </a:rPr>
              <a:t>events</a:t>
            </a:r>
            <a:endParaRPr lang="fr-FR"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21040" y="3903623"/>
            <a:ext cx="3616960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168640" y="3594855"/>
            <a:ext cx="0" cy="2907545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/>
          <p:cNvSpPr/>
          <p:nvPr/>
        </p:nvSpPr>
        <p:spPr>
          <a:xfrm>
            <a:off x="365759" y="5683961"/>
            <a:ext cx="2414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 err="1" smtClean="0">
                <a:solidFill>
                  <a:prstClr val="black"/>
                </a:solidFill>
              </a:rPr>
              <a:t>Burn</a:t>
            </a:r>
            <a:r>
              <a:rPr lang="fr-FR" sz="1600" dirty="0" smtClean="0">
                <a:solidFill>
                  <a:prstClr val="black"/>
                </a:solidFill>
              </a:rPr>
              <a:t> principles and people</a:t>
            </a:r>
            <a:endParaRPr lang="fr-FR" sz="160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21040" y="5579189"/>
            <a:ext cx="3616960" cy="1278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4180840" y="3940059"/>
            <a:ext cx="10160" cy="1431685"/>
          </a:xfrm>
          <a:prstGeom prst="lin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156142" y="4687507"/>
            <a:ext cx="22561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dirty="0"/>
              <a:t>Type </a:t>
            </a:r>
            <a:r>
              <a:rPr lang="fr-FR" sz="1050" dirty="0" err="1"/>
              <a:t>what</a:t>
            </a:r>
            <a:r>
              <a:rPr lang="fr-FR" sz="1050" dirty="0"/>
              <a:t>, </a:t>
            </a:r>
            <a:r>
              <a:rPr lang="fr-FR" sz="1050" dirty="0" err="1"/>
              <a:t>where</a:t>
            </a:r>
            <a:r>
              <a:rPr lang="fr-FR" sz="1050" dirty="0"/>
              <a:t> and / or </a:t>
            </a:r>
            <a:r>
              <a:rPr lang="fr-FR" sz="1050" dirty="0" err="1"/>
              <a:t>when</a:t>
            </a:r>
            <a:r>
              <a:rPr lang="fr-FR" sz="1050" dirty="0"/>
              <a:t> to </a:t>
            </a:r>
            <a:r>
              <a:rPr lang="fr-FR" sz="1050" dirty="0" err="1"/>
              <a:t>search</a:t>
            </a:r>
            <a:r>
              <a:rPr lang="fr-FR" sz="1050" dirty="0"/>
              <a:t> an event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72696" y="4140544"/>
            <a:ext cx="226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dirty="0" err="1" smtClean="0">
                <a:solidFill>
                  <a:prstClr val="black"/>
                </a:solidFill>
              </a:rPr>
              <a:t>Looking</a:t>
            </a:r>
            <a:r>
              <a:rPr lang="fr-FR" dirty="0" smtClean="0">
                <a:solidFill>
                  <a:prstClr val="black"/>
                </a:solidFill>
              </a:rPr>
              <a:t> for an event ?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11043" y="4687507"/>
            <a:ext cx="225611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dirty="0" smtClean="0">
                <a:solidFill>
                  <a:schemeClr val="accent2">
                    <a:lumMod val="75000"/>
                  </a:schemeClr>
                </a:solidFill>
              </a:rPr>
              <a:t>Look at the 46 </a:t>
            </a:r>
            <a:r>
              <a:rPr lang="fr-FR" sz="1050" dirty="0" err="1" smtClean="0">
                <a:solidFill>
                  <a:schemeClr val="accent2">
                    <a:lumMod val="75000"/>
                  </a:schemeClr>
                </a:solidFill>
              </a:rPr>
              <a:t>burning</a:t>
            </a:r>
            <a:r>
              <a:rPr lang="fr-FR" sz="105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050" dirty="0" err="1" smtClean="0">
                <a:solidFill>
                  <a:schemeClr val="accent2">
                    <a:lumMod val="75000"/>
                  </a:schemeClr>
                </a:solidFill>
              </a:rPr>
              <a:t>events</a:t>
            </a:r>
            <a:endParaRPr lang="fr-FR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27597" y="4140544"/>
            <a:ext cx="2245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dirty="0" smtClean="0">
                <a:solidFill>
                  <a:prstClr val="black"/>
                </a:solidFill>
              </a:rPr>
              <a:t>Feeling </a:t>
            </a:r>
            <a:r>
              <a:rPr lang="fr-FR" dirty="0" err="1" smtClean="0">
                <a:solidFill>
                  <a:prstClr val="black"/>
                </a:solidFill>
              </a:rPr>
              <a:t>adventurous</a:t>
            </a:r>
            <a:r>
              <a:rPr lang="fr-FR" dirty="0" smtClean="0">
                <a:solidFill>
                  <a:prstClr val="black"/>
                </a:solidFill>
              </a:rPr>
              <a:t> ?</a:t>
            </a:r>
            <a:endParaRPr lang="fr-FR" dirty="0">
              <a:solidFill>
                <a:prstClr val="black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89760" y="1751758"/>
            <a:ext cx="8493760" cy="392002"/>
            <a:chOff x="2377440" y="1751758"/>
            <a:chExt cx="8493760" cy="392002"/>
          </a:xfrm>
        </p:grpSpPr>
        <p:sp>
          <p:nvSpPr>
            <p:cNvPr id="21" name="Rectangle 20"/>
            <p:cNvSpPr/>
            <p:nvPr/>
          </p:nvSpPr>
          <p:spPr>
            <a:xfrm>
              <a:off x="2377440" y="1751758"/>
              <a:ext cx="260096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err="1" smtClean="0">
                  <a:solidFill>
                    <a:prstClr val="black"/>
                  </a:solidFill>
                </a:rPr>
                <a:t>What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event or type of event are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you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looking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for ?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784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err="1" smtClean="0">
                  <a:solidFill>
                    <a:prstClr val="black"/>
                  </a:solidFill>
                </a:rPr>
                <a:t>Where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does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it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takes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place ?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516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err="1" smtClean="0">
                  <a:solidFill>
                    <a:prstClr val="black"/>
                  </a:solidFill>
                </a:rPr>
                <a:t>Filter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from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this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date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8000" y="1751758"/>
              <a:ext cx="1473200" cy="3920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fr-FR" sz="900" b="1" dirty="0" err="1" smtClean="0">
                  <a:solidFill>
                    <a:prstClr val="black"/>
                  </a:solidFill>
                </a:rPr>
                <a:t>Search</a:t>
              </a:r>
              <a:r>
                <a:rPr lang="fr-FR" sz="900" b="1" dirty="0" smtClean="0">
                  <a:solidFill>
                    <a:prstClr val="black"/>
                  </a:solidFill>
                </a:rPr>
                <a:t> and </a:t>
              </a:r>
              <a:r>
                <a:rPr lang="fr-FR" sz="900" b="1" dirty="0" err="1" smtClean="0">
                  <a:solidFill>
                    <a:prstClr val="black"/>
                  </a:solidFill>
                </a:rPr>
                <a:t>burn</a:t>
              </a:r>
              <a:r>
                <a:rPr lang="fr-FR" sz="900" b="1" dirty="0" smtClean="0">
                  <a:solidFill>
                    <a:prstClr val="black"/>
                  </a:solidFill>
                </a:rPr>
                <a:t> !</a:t>
              </a:r>
              <a:endParaRPr lang="fr-FR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9248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smtClean="0">
                  <a:solidFill>
                    <a:prstClr val="black"/>
                  </a:solidFill>
                </a:rPr>
                <a:t>To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this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date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4232338" y="1765390"/>
            <a:ext cx="2776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v</a:t>
            </a: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5759" y="6117549"/>
            <a:ext cx="2499361" cy="7404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Europeans local groups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96559" y="6117549"/>
            <a:ext cx="2499361" cy="740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30" name="Rectangle 29"/>
          <p:cNvSpPr/>
          <p:nvPr/>
        </p:nvSpPr>
        <p:spPr>
          <a:xfrm>
            <a:off x="2931159" y="6117547"/>
            <a:ext cx="2499361" cy="740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10 principles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-10160" y="-41422"/>
            <a:ext cx="12202160" cy="6899422"/>
          </a:xfrm>
          <a:prstGeom prst="rect">
            <a:avLst/>
          </a:prstGeom>
          <a:solidFill>
            <a:srgbClr val="F2F2F2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>
                <a:solidFill>
                  <a:schemeClr val="tx1"/>
                </a:solidFill>
              </a:rPr>
              <a:t>Homepage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839" y="3940731"/>
            <a:ext cx="10521928" cy="2169825"/>
          </a:xfrm>
          <a:prstGeom prst="rect">
            <a:avLst/>
          </a:prstGeom>
          <a:solidFill>
            <a:srgbClr val="FFFFFF">
              <a:alpha val="56863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an event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main call to action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when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arriving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Euroburner’s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website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Focus on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well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known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Aibnb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stereotype</a:t>
            </a:r>
            <a:endParaRPr lang="fr-F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Filters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 flow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directly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speaks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user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popular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events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on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homepage</a:t>
            </a:r>
            <a:endParaRPr lang="fr-F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Local groups, principles and BM site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access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relegated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a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lower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importance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0" y="6171822"/>
            <a:ext cx="8168640" cy="2925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88856" y="7118595"/>
            <a:ext cx="4390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Burning relative information and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category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0" y="17261"/>
            <a:ext cx="12192000" cy="3237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930" y="106327"/>
            <a:ext cx="5678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r>
              <a:rPr lang="fr-FR" sz="2000" b="1" dirty="0" smtClean="0">
                <a:solidFill>
                  <a:schemeClr val="tx1"/>
                </a:solidFill>
              </a:rPr>
              <a:t> –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burner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event in Europe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3241040"/>
            <a:ext cx="12192000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Rectangle 43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srgbClr val="0070C0"/>
                </a:solidFill>
                <a:latin typeface="Axure Handwriting" panose="020B0402020200020204" pitchFamily="34" charset="0"/>
              </a:rPr>
              <a:t>Publish</a:t>
            </a:r>
            <a:endParaRPr lang="fr-FR" sz="800" b="1" dirty="0">
              <a:solidFill>
                <a:srgbClr val="0070C0"/>
              </a:solidFill>
              <a:latin typeface="Axure Handwriting" panose="020B0402020200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95920" y="1751636"/>
            <a:ext cx="8487600" cy="405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89478" y="1751635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Filters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74806" y="897608"/>
            <a:ext cx="5929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Before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filters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: Burning 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images /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burning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short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loop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video</a:t>
            </a:r>
            <a:endParaRPr lang="fr-FR" dirty="0" smtClean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After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filters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: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map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focused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on first event on the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list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3246963"/>
            <a:ext cx="8168640" cy="2925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382913" y="4170232"/>
            <a:ext cx="35958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Before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filters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: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incentive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to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search</a:t>
            </a:r>
            <a:endParaRPr lang="fr-FR" dirty="0" smtClean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  <a:p>
            <a:pPr algn="ctr"/>
            <a:endParaRPr lang="fr-FR" dirty="0" smtClean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After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filters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: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number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of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events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168640" y="3246963"/>
            <a:ext cx="4023360" cy="3611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318545" y="4442509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Popular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events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500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365759" y="3932439"/>
            <a:ext cx="7650481" cy="1466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0" y="0"/>
            <a:ext cx="12192000" cy="324104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0"/>
            <a:ext cx="12192000" cy="324104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44930" y="106327"/>
            <a:ext cx="5678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r>
              <a:rPr lang="fr-FR" sz="2000" b="1" dirty="0" smtClean="0">
                <a:solidFill>
                  <a:schemeClr val="tx1"/>
                </a:solidFill>
              </a:rPr>
              <a:t> –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burner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event in Europe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0" y="3241040"/>
            <a:ext cx="12192000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Rectangle 76"/>
          <p:cNvSpPr/>
          <p:nvPr/>
        </p:nvSpPr>
        <p:spPr>
          <a:xfrm>
            <a:off x="8321040" y="3410189"/>
            <a:ext cx="14227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 err="1" smtClean="0">
                <a:solidFill>
                  <a:prstClr val="black"/>
                </a:solidFill>
              </a:rPr>
              <a:t>Popular</a:t>
            </a:r>
            <a:r>
              <a:rPr lang="fr-FR" sz="1600" dirty="0" smtClean="0">
                <a:solidFill>
                  <a:prstClr val="black"/>
                </a:solidFill>
              </a:rPr>
              <a:t> </a:t>
            </a:r>
            <a:r>
              <a:rPr lang="fr-FR" sz="1600" dirty="0" err="1" smtClean="0">
                <a:solidFill>
                  <a:prstClr val="black"/>
                </a:solidFill>
              </a:rPr>
              <a:t>events</a:t>
            </a:r>
            <a:endParaRPr lang="fr-FR" sz="1600" dirty="0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8321040" y="3903623"/>
            <a:ext cx="3616960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8168640" y="3594855"/>
            <a:ext cx="0" cy="2907545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Rectangle 87"/>
          <p:cNvSpPr/>
          <p:nvPr/>
        </p:nvSpPr>
        <p:spPr>
          <a:xfrm>
            <a:off x="365759" y="5683961"/>
            <a:ext cx="2414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 err="1" smtClean="0">
                <a:solidFill>
                  <a:prstClr val="black"/>
                </a:solidFill>
              </a:rPr>
              <a:t>Burn</a:t>
            </a:r>
            <a:r>
              <a:rPr lang="fr-FR" sz="1600" dirty="0" smtClean="0">
                <a:solidFill>
                  <a:prstClr val="black"/>
                </a:solidFill>
              </a:rPr>
              <a:t> principles and people</a:t>
            </a:r>
            <a:endParaRPr lang="fr-FR" sz="1600" dirty="0">
              <a:solidFill>
                <a:prstClr val="black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321040" y="5579188"/>
            <a:ext cx="3616960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H="1">
            <a:off x="4180840" y="3940059"/>
            <a:ext cx="10160" cy="1431685"/>
          </a:xfrm>
          <a:prstGeom prst="lin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Rectangle 95"/>
          <p:cNvSpPr/>
          <p:nvPr/>
        </p:nvSpPr>
        <p:spPr>
          <a:xfrm>
            <a:off x="1156142" y="4687507"/>
            <a:ext cx="22561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dirty="0"/>
              <a:t>Type </a:t>
            </a:r>
            <a:r>
              <a:rPr lang="fr-FR" sz="1050" dirty="0" err="1"/>
              <a:t>what</a:t>
            </a:r>
            <a:r>
              <a:rPr lang="fr-FR" sz="1050" dirty="0"/>
              <a:t>, </a:t>
            </a:r>
            <a:r>
              <a:rPr lang="fr-FR" sz="1050" dirty="0" err="1"/>
              <a:t>where</a:t>
            </a:r>
            <a:r>
              <a:rPr lang="fr-FR" sz="1050" dirty="0"/>
              <a:t> and / or </a:t>
            </a:r>
            <a:r>
              <a:rPr lang="fr-FR" sz="1050" dirty="0" err="1"/>
              <a:t>when</a:t>
            </a:r>
            <a:r>
              <a:rPr lang="fr-FR" sz="1050" dirty="0"/>
              <a:t> to </a:t>
            </a:r>
            <a:r>
              <a:rPr lang="fr-FR" sz="1050" dirty="0" err="1"/>
              <a:t>search</a:t>
            </a:r>
            <a:r>
              <a:rPr lang="fr-FR" sz="1050" dirty="0"/>
              <a:t> an event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172696" y="4140544"/>
            <a:ext cx="226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dirty="0" err="1" smtClean="0">
                <a:solidFill>
                  <a:prstClr val="black"/>
                </a:solidFill>
              </a:rPr>
              <a:t>Looking</a:t>
            </a:r>
            <a:r>
              <a:rPr lang="fr-FR" dirty="0" smtClean="0">
                <a:solidFill>
                  <a:prstClr val="black"/>
                </a:solidFill>
              </a:rPr>
              <a:t> for an event ?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911043" y="4687507"/>
            <a:ext cx="225611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dirty="0" smtClean="0">
                <a:solidFill>
                  <a:schemeClr val="accent2">
                    <a:lumMod val="75000"/>
                  </a:schemeClr>
                </a:solidFill>
              </a:rPr>
              <a:t>Look at the 46 </a:t>
            </a:r>
            <a:r>
              <a:rPr lang="fr-FR" sz="1050" dirty="0" err="1" smtClean="0">
                <a:solidFill>
                  <a:schemeClr val="accent2">
                    <a:lumMod val="75000"/>
                  </a:schemeClr>
                </a:solidFill>
              </a:rPr>
              <a:t>burning</a:t>
            </a:r>
            <a:r>
              <a:rPr lang="fr-FR" sz="105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050" dirty="0" err="1" smtClean="0">
                <a:solidFill>
                  <a:schemeClr val="accent2">
                    <a:lumMod val="75000"/>
                  </a:schemeClr>
                </a:solidFill>
              </a:rPr>
              <a:t>events</a:t>
            </a:r>
            <a:endParaRPr lang="fr-FR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927597" y="4140544"/>
            <a:ext cx="2245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dirty="0" smtClean="0">
                <a:solidFill>
                  <a:prstClr val="black"/>
                </a:solidFill>
              </a:rPr>
              <a:t>Feeling </a:t>
            </a:r>
            <a:r>
              <a:rPr lang="fr-FR" dirty="0" err="1" smtClean="0">
                <a:solidFill>
                  <a:prstClr val="black"/>
                </a:solidFill>
              </a:rPr>
              <a:t>adventurous</a:t>
            </a:r>
            <a:r>
              <a:rPr lang="fr-FR" dirty="0" smtClean="0">
                <a:solidFill>
                  <a:prstClr val="black"/>
                </a:solidFill>
              </a:rPr>
              <a:t> ?</a:t>
            </a:r>
            <a:endParaRPr lang="fr-FR" dirty="0">
              <a:solidFill>
                <a:prstClr val="black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889760" y="1751758"/>
            <a:ext cx="8493760" cy="392002"/>
            <a:chOff x="2377440" y="1751758"/>
            <a:chExt cx="8493760" cy="392002"/>
          </a:xfrm>
        </p:grpSpPr>
        <p:sp>
          <p:nvSpPr>
            <p:cNvPr id="52" name="Rectangle 51"/>
            <p:cNvSpPr/>
            <p:nvPr/>
          </p:nvSpPr>
          <p:spPr>
            <a:xfrm>
              <a:off x="2377440" y="1751758"/>
              <a:ext cx="260096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err="1" smtClean="0">
                  <a:solidFill>
                    <a:prstClr val="black"/>
                  </a:solidFill>
                </a:rPr>
                <a:t>What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event or type of event are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you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looking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for ?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784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err="1" smtClean="0">
                  <a:solidFill>
                    <a:prstClr val="black"/>
                  </a:solidFill>
                </a:rPr>
                <a:t>Where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does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it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takes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place ?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4516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err="1" smtClean="0">
                  <a:solidFill>
                    <a:prstClr val="black"/>
                  </a:solidFill>
                </a:rPr>
                <a:t>Filter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from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this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date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398000" y="1751758"/>
              <a:ext cx="1473200" cy="3920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fr-FR" sz="900" b="1" dirty="0" err="1" smtClean="0">
                  <a:solidFill>
                    <a:prstClr val="black"/>
                  </a:solidFill>
                </a:rPr>
                <a:t>Search</a:t>
              </a:r>
              <a:r>
                <a:rPr lang="fr-FR" sz="900" b="1" dirty="0" smtClean="0">
                  <a:solidFill>
                    <a:prstClr val="black"/>
                  </a:solidFill>
                </a:rPr>
                <a:t> and </a:t>
              </a:r>
              <a:r>
                <a:rPr lang="fr-FR" sz="900" b="1" dirty="0" err="1" smtClean="0">
                  <a:solidFill>
                    <a:prstClr val="black"/>
                  </a:solidFill>
                </a:rPr>
                <a:t>burn</a:t>
              </a:r>
              <a:r>
                <a:rPr lang="fr-FR" sz="900" b="1" dirty="0" smtClean="0">
                  <a:solidFill>
                    <a:prstClr val="black"/>
                  </a:solidFill>
                </a:rPr>
                <a:t> !</a:t>
              </a:r>
              <a:endParaRPr lang="fr-FR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9248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smtClean="0">
                  <a:solidFill>
                    <a:prstClr val="black"/>
                  </a:solidFill>
                </a:rPr>
                <a:t>To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this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date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4232338" y="1765390"/>
            <a:ext cx="2776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v</a:t>
            </a: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5759" y="6117549"/>
            <a:ext cx="2499361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Europeans local groups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96559" y="6117548"/>
            <a:ext cx="2499361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41" name="Rectangle 40"/>
          <p:cNvSpPr/>
          <p:nvPr/>
        </p:nvSpPr>
        <p:spPr>
          <a:xfrm>
            <a:off x="2931159" y="6117547"/>
            <a:ext cx="2499361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10 principles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365759" y="6117547"/>
            <a:ext cx="2499361" cy="1452881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931159" y="6134571"/>
            <a:ext cx="2499361" cy="141883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496559" y="6134571"/>
            <a:ext cx="2499361" cy="143585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496559" y="6134570"/>
            <a:ext cx="2499361" cy="1435859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43858" y="6117547"/>
            <a:ext cx="2499361" cy="1435858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65759" y="6134569"/>
            <a:ext cx="2499361" cy="143585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138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/>
          <p:cNvSpPr/>
          <p:nvPr/>
        </p:nvSpPr>
        <p:spPr>
          <a:xfrm>
            <a:off x="365759" y="3932439"/>
            <a:ext cx="7650481" cy="1466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0" y="0"/>
            <a:ext cx="12192000" cy="324104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0"/>
            <a:ext cx="12192000" cy="324104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44930" y="106327"/>
            <a:ext cx="5678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r>
              <a:rPr lang="fr-FR" sz="2000" b="1" dirty="0" smtClean="0">
                <a:solidFill>
                  <a:schemeClr val="tx1"/>
                </a:solidFill>
              </a:rPr>
              <a:t> –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burner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event in Europe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0" y="3241040"/>
            <a:ext cx="12192000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Rectangle 76"/>
          <p:cNvSpPr/>
          <p:nvPr/>
        </p:nvSpPr>
        <p:spPr>
          <a:xfrm>
            <a:off x="8321040" y="3410189"/>
            <a:ext cx="14227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 err="1" smtClean="0">
                <a:solidFill>
                  <a:prstClr val="black"/>
                </a:solidFill>
              </a:rPr>
              <a:t>Popular</a:t>
            </a:r>
            <a:r>
              <a:rPr lang="fr-FR" sz="1600" dirty="0" smtClean="0">
                <a:solidFill>
                  <a:prstClr val="black"/>
                </a:solidFill>
              </a:rPr>
              <a:t> </a:t>
            </a:r>
            <a:r>
              <a:rPr lang="fr-FR" sz="1600" dirty="0" err="1" smtClean="0">
                <a:solidFill>
                  <a:prstClr val="black"/>
                </a:solidFill>
              </a:rPr>
              <a:t>events</a:t>
            </a:r>
            <a:endParaRPr lang="fr-FR" sz="1600" dirty="0">
              <a:solidFill>
                <a:prstClr val="black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8168640" y="3594855"/>
            <a:ext cx="0" cy="2907545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Rectangle 87"/>
          <p:cNvSpPr/>
          <p:nvPr/>
        </p:nvSpPr>
        <p:spPr>
          <a:xfrm>
            <a:off x="365759" y="5683961"/>
            <a:ext cx="2414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 err="1" smtClean="0">
                <a:solidFill>
                  <a:prstClr val="black"/>
                </a:solidFill>
              </a:rPr>
              <a:t>Burn</a:t>
            </a:r>
            <a:r>
              <a:rPr lang="fr-FR" sz="1600" dirty="0" smtClean="0">
                <a:solidFill>
                  <a:prstClr val="black"/>
                </a:solidFill>
              </a:rPr>
              <a:t> principles and people</a:t>
            </a:r>
            <a:endParaRPr lang="fr-FR" sz="1600" dirty="0">
              <a:solidFill>
                <a:prstClr val="black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4191000" y="3932440"/>
            <a:ext cx="0" cy="1424064"/>
          </a:xfrm>
          <a:prstGeom prst="lin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Rectangle 95"/>
          <p:cNvSpPr/>
          <p:nvPr/>
        </p:nvSpPr>
        <p:spPr>
          <a:xfrm>
            <a:off x="1156142" y="4687507"/>
            <a:ext cx="22561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dirty="0"/>
              <a:t>Type </a:t>
            </a:r>
            <a:r>
              <a:rPr lang="fr-FR" sz="1050" dirty="0" err="1"/>
              <a:t>what</a:t>
            </a:r>
            <a:r>
              <a:rPr lang="fr-FR" sz="1050" dirty="0"/>
              <a:t>, </a:t>
            </a:r>
            <a:r>
              <a:rPr lang="fr-FR" sz="1050" dirty="0" err="1"/>
              <a:t>where</a:t>
            </a:r>
            <a:r>
              <a:rPr lang="fr-FR" sz="1050" dirty="0"/>
              <a:t> and / or </a:t>
            </a:r>
            <a:r>
              <a:rPr lang="fr-FR" sz="1050" dirty="0" err="1"/>
              <a:t>when</a:t>
            </a:r>
            <a:r>
              <a:rPr lang="fr-FR" sz="1050" dirty="0"/>
              <a:t> to </a:t>
            </a:r>
            <a:r>
              <a:rPr lang="fr-FR" sz="1050" dirty="0" err="1"/>
              <a:t>search</a:t>
            </a:r>
            <a:r>
              <a:rPr lang="fr-FR" sz="1050" dirty="0"/>
              <a:t> an event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172696" y="4140544"/>
            <a:ext cx="226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dirty="0" err="1" smtClean="0">
                <a:solidFill>
                  <a:prstClr val="black"/>
                </a:solidFill>
              </a:rPr>
              <a:t>Looking</a:t>
            </a:r>
            <a:r>
              <a:rPr lang="fr-FR" dirty="0" smtClean="0">
                <a:solidFill>
                  <a:prstClr val="black"/>
                </a:solidFill>
              </a:rPr>
              <a:t> for an event ?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911043" y="4687507"/>
            <a:ext cx="225611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dirty="0" smtClean="0">
                <a:solidFill>
                  <a:schemeClr val="accent2">
                    <a:lumMod val="75000"/>
                  </a:schemeClr>
                </a:solidFill>
              </a:rPr>
              <a:t>Look at the 46 </a:t>
            </a:r>
            <a:r>
              <a:rPr lang="fr-FR" sz="1050" dirty="0" err="1" smtClean="0">
                <a:solidFill>
                  <a:schemeClr val="accent2">
                    <a:lumMod val="75000"/>
                  </a:schemeClr>
                </a:solidFill>
              </a:rPr>
              <a:t>burning</a:t>
            </a:r>
            <a:r>
              <a:rPr lang="fr-FR" sz="105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050" dirty="0" err="1" smtClean="0">
                <a:solidFill>
                  <a:schemeClr val="accent2">
                    <a:lumMod val="75000"/>
                  </a:schemeClr>
                </a:solidFill>
              </a:rPr>
              <a:t>events</a:t>
            </a:r>
            <a:endParaRPr lang="fr-FR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927597" y="4140544"/>
            <a:ext cx="2245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dirty="0" smtClean="0">
                <a:solidFill>
                  <a:prstClr val="black"/>
                </a:solidFill>
              </a:rPr>
              <a:t>Feeling </a:t>
            </a:r>
            <a:r>
              <a:rPr lang="fr-FR" dirty="0" err="1" smtClean="0">
                <a:solidFill>
                  <a:prstClr val="black"/>
                </a:solidFill>
              </a:rPr>
              <a:t>adventurous</a:t>
            </a:r>
            <a:r>
              <a:rPr lang="fr-FR" dirty="0" smtClean="0">
                <a:solidFill>
                  <a:prstClr val="black"/>
                </a:solidFill>
              </a:rPr>
              <a:t> ?</a:t>
            </a:r>
            <a:endParaRPr lang="fr-FR" dirty="0">
              <a:solidFill>
                <a:prstClr val="black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889760" y="1751758"/>
            <a:ext cx="8493760" cy="392002"/>
            <a:chOff x="2377440" y="1751758"/>
            <a:chExt cx="8493760" cy="392002"/>
          </a:xfrm>
        </p:grpSpPr>
        <p:sp>
          <p:nvSpPr>
            <p:cNvPr id="52" name="Rectangle 51"/>
            <p:cNvSpPr/>
            <p:nvPr/>
          </p:nvSpPr>
          <p:spPr>
            <a:xfrm>
              <a:off x="2377440" y="1751758"/>
              <a:ext cx="260096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err="1" smtClean="0">
                  <a:solidFill>
                    <a:prstClr val="black"/>
                  </a:solidFill>
                </a:rPr>
                <a:t>What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event or type of event are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you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looking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for ?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9784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err="1" smtClean="0">
                  <a:solidFill>
                    <a:prstClr val="black"/>
                  </a:solidFill>
                </a:rPr>
                <a:t>Where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does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it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takes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place ?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4516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err="1" smtClean="0">
                  <a:solidFill>
                    <a:prstClr val="black"/>
                  </a:solidFill>
                </a:rPr>
                <a:t>Filter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from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this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date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398000" y="1751758"/>
              <a:ext cx="1473200" cy="3920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fr-FR" sz="900" b="1" dirty="0" err="1" smtClean="0">
                  <a:solidFill>
                    <a:prstClr val="black"/>
                  </a:solidFill>
                </a:rPr>
                <a:t>Search</a:t>
              </a:r>
              <a:r>
                <a:rPr lang="fr-FR" sz="900" b="1" dirty="0" smtClean="0">
                  <a:solidFill>
                    <a:prstClr val="black"/>
                  </a:solidFill>
                </a:rPr>
                <a:t> and </a:t>
              </a:r>
              <a:r>
                <a:rPr lang="fr-FR" sz="900" b="1" dirty="0" err="1" smtClean="0">
                  <a:solidFill>
                    <a:prstClr val="black"/>
                  </a:solidFill>
                </a:rPr>
                <a:t>burn</a:t>
              </a:r>
              <a:r>
                <a:rPr lang="fr-FR" sz="900" b="1" dirty="0" smtClean="0">
                  <a:solidFill>
                    <a:prstClr val="black"/>
                  </a:solidFill>
                </a:rPr>
                <a:t> !</a:t>
              </a:r>
              <a:endParaRPr lang="fr-FR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9248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smtClean="0">
                  <a:solidFill>
                    <a:prstClr val="black"/>
                  </a:solidFill>
                </a:rPr>
                <a:t>To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this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date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4232338" y="1765390"/>
            <a:ext cx="2776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v</a:t>
            </a: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89760" y="2138131"/>
            <a:ext cx="3733208" cy="22509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sz="800" i="1" dirty="0" smtClean="0">
                <a:solidFill>
                  <a:prstClr val="black"/>
                </a:solidFill>
              </a:rPr>
              <a:t>Type an event </a:t>
            </a:r>
            <a:r>
              <a:rPr lang="fr-FR" sz="800" i="1" dirty="0" err="1" smtClean="0">
                <a:solidFill>
                  <a:prstClr val="black"/>
                </a:solidFill>
              </a:rPr>
              <a:t>name</a:t>
            </a:r>
            <a:r>
              <a:rPr lang="fr-FR" sz="800" i="1" dirty="0" smtClean="0">
                <a:solidFill>
                  <a:prstClr val="black"/>
                </a:solidFill>
              </a:rPr>
              <a:t>, type, or select a types </a:t>
            </a:r>
            <a:r>
              <a:rPr lang="fr-FR" sz="800" i="1" dirty="0" err="1" smtClean="0">
                <a:solidFill>
                  <a:prstClr val="black"/>
                </a:solidFill>
              </a:rPr>
              <a:t>below</a:t>
            </a:r>
            <a:endParaRPr lang="fr-FR" sz="800" i="1" dirty="0">
              <a:solidFill>
                <a:prstClr val="black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041360" y="2547759"/>
            <a:ext cx="312660" cy="312660"/>
            <a:chOff x="3416060" y="2760453"/>
            <a:chExt cx="431321" cy="431321"/>
          </a:xfrm>
        </p:grpSpPr>
        <p:sp>
          <p:nvSpPr>
            <p:cNvPr id="38" name="Rectangle 37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2354020" y="2596367"/>
            <a:ext cx="292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All</a:t>
            </a:r>
            <a:endParaRPr lang="fr-FR" sz="8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2041360" y="3016766"/>
            <a:ext cx="312660" cy="312660"/>
            <a:chOff x="3416060" y="2760453"/>
            <a:chExt cx="431321" cy="431321"/>
          </a:xfrm>
        </p:grpSpPr>
        <p:sp>
          <p:nvSpPr>
            <p:cNvPr id="46" name="Rectangle 45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2354020" y="3065374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Cafés</a:t>
            </a:r>
            <a:endParaRPr lang="fr-FR" sz="8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2041360" y="3476683"/>
            <a:ext cx="312660" cy="312660"/>
            <a:chOff x="3416060" y="2760453"/>
            <a:chExt cx="431321" cy="431321"/>
          </a:xfrm>
        </p:grpSpPr>
        <p:sp>
          <p:nvSpPr>
            <p:cNvPr id="53" name="Rectangle 52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2354020" y="3525291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nights</a:t>
            </a:r>
            <a:endParaRPr lang="fr-FR" sz="8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3895974" y="2547759"/>
            <a:ext cx="312660" cy="312660"/>
            <a:chOff x="3416060" y="2760453"/>
            <a:chExt cx="431321" cy="431321"/>
          </a:xfrm>
        </p:grpSpPr>
        <p:sp>
          <p:nvSpPr>
            <p:cNvPr id="58" name="Rectangle 57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4208634" y="2596367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week</a:t>
            </a:r>
            <a:r>
              <a:rPr lang="fr-FR" sz="800" dirty="0" smtClean="0"/>
              <a:t> ends</a:t>
            </a:r>
            <a:endParaRPr lang="fr-FR" sz="8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3895974" y="3016766"/>
            <a:ext cx="312660" cy="312660"/>
            <a:chOff x="3416060" y="2760453"/>
            <a:chExt cx="431321" cy="431321"/>
          </a:xfrm>
        </p:grpSpPr>
        <p:sp>
          <p:nvSpPr>
            <p:cNvPr id="66" name="Rectangle 65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4208634" y="3065374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Regional</a:t>
            </a:r>
            <a:r>
              <a:rPr lang="fr-FR" sz="800" dirty="0" smtClean="0"/>
              <a:t> Event</a:t>
            </a:r>
            <a:endParaRPr lang="fr-FR" sz="8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3892796" y="3476683"/>
            <a:ext cx="312660" cy="312660"/>
            <a:chOff x="3416060" y="2760453"/>
            <a:chExt cx="431321" cy="431321"/>
          </a:xfrm>
        </p:grpSpPr>
        <p:sp>
          <p:nvSpPr>
            <p:cNvPr id="74" name="Rectangle 73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4205456" y="3525291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sp>
        <p:nvSpPr>
          <p:cNvPr id="81" name="Rectangle 80"/>
          <p:cNvSpPr/>
          <p:nvPr/>
        </p:nvSpPr>
        <p:spPr>
          <a:xfrm>
            <a:off x="2041360" y="3939028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H="1" flipV="1">
            <a:off x="2041360" y="3939028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041360" y="3939028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TextBox 83"/>
          <p:cNvSpPr txBox="1"/>
          <p:nvPr/>
        </p:nvSpPr>
        <p:spPr>
          <a:xfrm>
            <a:off x="2354020" y="3987636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Decomp</a:t>
            </a:r>
            <a:endParaRPr lang="fr-FR" sz="800" dirty="0"/>
          </a:p>
        </p:txBody>
      </p:sp>
      <p:sp>
        <p:nvSpPr>
          <p:cNvPr id="85" name="Rectangle 84"/>
          <p:cNvSpPr/>
          <p:nvPr/>
        </p:nvSpPr>
        <p:spPr>
          <a:xfrm>
            <a:off x="3892796" y="3939028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H="1" flipV="1">
            <a:off x="3892796" y="3939028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930819" y="3939028"/>
            <a:ext cx="274637" cy="229061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TextBox 102"/>
          <p:cNvSpPr txBox="1"/>
          <p:nvPr/>
        </p:nvSpPr>
        <p:spPr>
          <a:xfrm>
            <a:off x="4205456" y="3987636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sp>
        <p:nvSpPr>
          <p:cNvPr id="104" name="Rectangle 103"/>
          <p:cNvSpPr/>
          <p:nvPr/>
        </p:nvSpPr>
        <p:spPr>
          <a:xfrm>
            <a:off x="2041360" y="3020366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895974" y="3020366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6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003" y="3023259"/>
            <a:ext cx="288207" cy="2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coffee, cup, hot, tea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27" y="3051035"/>
            <a:ext cx="240861" cy="2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365759" y="6117549"/>
            <a:ext cx="2499361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Europeans local groups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496559" y="6117548"/>
            <a:ext cx="2499361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113" name="Rectangle 112"/>
          <p:cNvSpPr/>
          <p:nvPr/>
        </p:nvSpPr>
        <p:spPr>
          <a:xfrm>
            <a:off x="2931159" y="6117547"/>
            <a:ext cx="2499361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10 principles</a:t>
            </a:r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365759" y="6117547"/>
            <a:ext cx="2499361" cy="1452881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2931159" y="6134571"/>
            <a:ext cx="2499361" cy="141883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5496559" y="6134571"/>
            <a:ext cx="2499361" cy="143585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496559" y="6134570"/>
            <a:ext cx="2499361" cy="1435859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943858" y="6117547"/>
            <a:ext cx="2499361" cy="1435858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65759" y="6134569"/>
            <a:ext cx="2499361" cy="143585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Rectangle 77"/>
          <p:cNvSpPr/>
          <p:nvPr/>
        </p:nvSpPr>
        <p:spPr>
          <a:xfrm>
            <a:off x="8321040" y="3945859"/>
            <a:ext cx="3616960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321040" y="5853508"/>
            <a:ext cx="3616960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1164015" y="5398745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360308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4354218" y="3921070"/>
            <a:ext cx="3658699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65759" y="3928840"/>
            <a:ext cx="3616960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702057" y="3972106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2844259" y="4282372"/>
            <a:ext cx="1142478" cy="1104259"/>
            <a:chOff x="3416060" y="2760453"/>
            <a:chExt cx="431321" cy="431321"/>
          </a:xfrm>
        </p:grpSpPr>
        <p:sp>
          <p:nvSpPr>
            <p:cNvPr id="131" name="Rectangle 130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5" name="Rectangle 124"/>
          <p:cNvSpPr/>
          <p:nvPr/>
        </p:nvSpPr>
        <p:spPr>
          <a:xfrm>
            <a:off x="763337" y="3976879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0" y="3241040"/>
            <a:ext cx="12192000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Rectangle 76"/>
          <p:cNvSpPr/>
          <p:nvPr/>
        </p:nvSpPr>
        <p:spPr>
          <a:xfrm>
            <a:off x="8321040" y="3410189"/>
            <a:ext cx="14227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 err="1" smtClean="0">
                <a:solidFill>
                  <a:prstClr val="black"/>
                </a:solidFill>
              </a:rPr>
              <a:t>Popular</a:t>
            </a:r>
            <a:r>
              <a:rPr lang="fr-FR" sz="1600" dirty="0" smtClean="0">
                <a:solidFill>
                  <a:prstClr val="black"/>
                </a:solidFill>
              </a:rPr>
              <a:t> </a:t>
            </a:r>
            <a:r>
              <a:rPr lang="fr-FR" sz="1600" dirty="0" err="1" smtClean="0">
                <a:solidFill>
                  <a:prstClr val="black"/>
                </a:solidFill>
              </a:rPr>
              <a:t>events</a:t>
            </a:r>
            <a:endParaRPr lang="fr-FR" sz="1600" dirty="0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321040" y="3931230"/>
            <a:ext cx="3616960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8168640" y="3594855"/>
            <a:ext cx="0" cy="2907545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Rectangle 80"/>
          <p:cNvSpPr/>
          <p:nvPr/>
        </p:nvSpPr>
        <p:spPr>
          <a:xfrm>
            <a:off x="365760" y="3410190"/>
            <a:ext cx="885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 smtClean="0">
                <a:solidFill>
                  <a:prstClr val="black"/>
                </a:solidFill>
              </a:rPr>
              <a:t>2 </a:t>
            </a:r>
            <a:r>
              <a:rPr lang="fr-FR" sz="1600" dirty="0" err="1" smtClean="0">
                <a:solidFill>
                  <a:prstClr val="black"/>
                </a:solidFill>
              </a:rPr>
              <a:t>events</a:t>
            </a:r>
            <a:endParaRPr lang="fr-FR" sz="1600" dirty="0">
              <a:solidFill>
                <a:prstClr val="black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65759" y="5683961"/>
            <a:ext cx="2414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600" dirty="0" err="1" smtClean="0">
                <a:solidFill>
                  <a:prstClr val="black"/>
                </a:solidFill>
              </a:rPr>
              <a:t>Burn</a:t>
            </a:r>
            <a:r>
              <a:rPr lang="fr-FR" sz="1600" dirty="0" smtClean="0">
                <a:solidFill>
                  <a:prstClr val="black"/>
                </a:solidFill>
              </a:rPr>
              <a:t> principles and people</a:t>
            </a:r>
            <a:endParaRPr lang="fr-FR" sz="1600" dirty="0">
              <a:solidFill>
                <a:prstClr val="black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65759" y="6117549"/>
            <a:ext cx="2499361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Europeans local groups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496559" y="6117548"/>
            <a:ext cx="2499361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108" name="Rectangle 107"/>
          <p:cNvSpPr/>
          <p:nvPr/>
        </p:nvSpPr>
        <p:spPr>
          <a:xfrm>
            <a:off x="2931159" y="6117547"/>
            <a:ext cx="2499361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10 principles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321040" y="5853508"/>
            <a:ext cx="3616960" cy="145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4173220" y="3888093"/>
            <a:ext cx="0" cy="1452881"/>
          </a:xfrm>
          <a:prstGeom prst="lin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365759" y="6117547"/>
            <a:ext cx="2499361" cy="1452881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2931159" y="6134571"/>
            <a:ext cx="2499361" cy="1418834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5496559" y="6134571"/>
            <a:ext cx="2499361" cy="1435857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496559" y="6134570"/>
            <a:ext cx="2499361" cy="1435859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943858" y="6117547"/>
            <a:ext cx="2499361" cy="1435858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65759" y="6134569"/>
            <a:ext cx="2499361" cy="1435856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0" y="0"/>
            <a:ext cx="12192000" cy="324104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0" y="0"/>
            <a:ext cx="12192000" cy="324104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44930" y="106327"/>
            <a:ext cx="5678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r>
              <a:rPr lang="fr-FR" sz="2000" b="1" dirty="0" smtClean="0">
                <a:solidFill>
                  <a:schemeClr val="tx1"/>
                </a:solidFill>
              </a:rPr>
              <a:t> –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burner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event in Europe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0" y="3241040"/>
            <a:ext cx="12192000" cy="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4" name="Group 43"/>
          <p:cNvGrpSpPr/>
          <p:nvPr/>
        </p:nvGrpSpPr>
        <p:grpSpPr>
          <a:xfrm>
            <a:off x="1889760" y="1751758"/>
            <a:ext cx="8493760" cy="392002"/>
            <a:chOff x="2377440" y="1751758"/>
            <a:chExt cx="8493760" cy="392002"/>
          </a:xfrm>
        </p:grpSpPr>
        <p:sp>
          <p:nvSpPr>
            <p:cNvPr id="45" name="Rectangle 44"/>
            <p:cNvSpPr/>
            <p:nvPr/>
          </p:nvSpPr>
          <p:spPr>
            <a:xfrm>
              <a:off x="2377440" y="1751758"/>
              <a:ext cx="260096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i="1" dirty="0" err="1" smtClean="0">
                  <a:solidFill>
                    <a:prstClr val="black"/>
                  </a:solidFill>
                </a:rPr>
                <a:t>What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event or type of event are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you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</a:t>
              </a:r>
              <a:r>
                <a:rPr lang="fr-FR" sz="800" i="1" dirty="0" err="1" smtClean="0">
                  <a:solidFill>
                    <a:prstClr val="black"/>
                  </a:solidFill>
                </a:rPr>
                <a:t>looking</a:t>
              </a:r>
              <a:r>
                <a:rPr lang="fr-FR" sz="800" i="1" dirty="0" smtClean="0">
                  <a:solidFill>
                    <a:prstClr val="black"/>
                  </a:solidFill>
                </a:rPr>
                <a:t> for ?</a:t>
              </a:r>
              <a:endParaRPr lang="fr-FR" sz="800" i="1" dirty="0">
                <a:solidFill>
                  <a:prstClr val="black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9784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r>
                <a:rPr lang="fr-FR" sz="800" b="1" dirty="0" smtClean="0">
                  <a:solidFill>
                    <a:prstClr val="black"/>
                  </a:solidFill>
                </a:rPr>
                <a:t>Spain</a:t>
              </a:r>
              <a:endParaRPr lang="fr-FR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4516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fr-FR" sz="800" b="1" dirty="0">
                  <a:solidFill>
                    <a:prstClr val="black"/>
                  </a:solidFill>
                </a:rPr>
                <a:t>20 </a:t>
              </a:r>
              <a:r>
                <a:rPr lang="fr-FR" sz="800" b="1" dirty="0" err="1">
                  <a:solidFill>
                    <a:prstClr val="black"/>
                  </a:solidFill>
                </a:rPr>
                <a:t>april</a:t>
              </a:r>
              <a:endParaRPr lang="fr-FR" sz="800" b="1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398000" y="1751758"/>
              <a:ext cx="1473200" cy="39200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fr-FR" sz="900" b="1" dirty="0" err="1" smtClean="0">
                  <a:solidFill>
                    <a:prstClr val="black"/>
                  </a:solidFill>
                </a:rPr>
                <a:t>Search</a:t>
              </a:r>
              <a:r>
                <a:rPr lang="fr-FR" sz="900" b="1" dirty="0" smtClean="0">
                  <a:solidFill>
                    <a:prstClr val="black"/>
                  </a:solidFill>
                </a:rPr>
                <a:t> and </a:t>
              </a:r>
              <a:r>
                <a:rPr lang="fr-FR" sz="900" b="1" dirty="0" err="1" smtClean="0">
                  <a:solidFill>
                    <a:prstClr val="black"/>
                  </a:solidFill>
                </a:rPr>
                <a:t>burn</a:t>
              </a:r>
              <a:r>
                <a:rPr lang="fr-FR" sz="900" b="1" dirty="0" smtClean="0">
                  <a:solidFill>
                    <a:prstClr val="black"/>
                  </a:solidFill>
                </a:rPr>
                <a:t> !</a:t>
              </a:r>
              <a:endParaRPr lang="fr-FR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924800" y="1751758"/>
              <a:ext cx="1473200" cy="39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fr-FR" sz="800" b="1" dirty="0">
                  <a:solidFill>
                    <a:prstClr val="black"/>
                  </a:solidFill>
                </a:rPr>
                <a:t>12 </a:t>
              </a:r>
              <a:r>
                <a:rPr lang="fr-FR" sz="800" b="1" dirty="0" err="1">
                  <a:solidFill>
                    <a:prstClr val="black"/>
                  </a:solidFill>
                </a:rPr>
                <a:t>may</a:t>
              </a:r>
              <a:endParaRPr lang="fr-FR" sz="8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4232338" y="1765390"/>
            <a:ext cx="2776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v</a:t>
            </a: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405588" y="4364488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141" name="Rectangle 140"/>
          <p:cNvSpPr/>
          <p:nvPr/>
        </p:nvSpPr>
        <p:spPr>
          <a:xfrm>
            <a:off x="415498" y="5047373"/>
            <a:ext cx="11480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 smtClean="0"/>
              <a:t>Starting</a:t>
            </a:r>
            <a:r>
              <a:rPr lang="fr-FR" sz="1100" i="1" dirty="0" smtClean="0"/>
              <a:t> </a:t>
            </a:r>
            <a:r>
              <a:rPr lang="fr-FR" sz="1100" i="1" dirty="0"/>
              <a:t>at 12:00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25985" y="4705930"/>
            <a:ext cx="12682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26 </a:t>
            </a:r>
            <a:r>
              <a:rPr lang="fr-FR" sz="1100" i="1" dirty="0" err="1" smtClean="0"/>
              <a:t>april</a:t>
            </a:r>
            <a:r>
              <a:rPr lang="fr-FR" sz="1100" i="1" dirty="0" smtClean="0"/>
              <a:t> to 8 </a:t>
            </a:r>
            <a:r>
              <a:rPr lang="fr-FR" sz="1100" i="1" dirty="0" err="1" smtClean="0"/>
              <a:t>march</a:t>
            </a:r>
            <a:endParaRPr lang="fr-FR" sz="1100" i="1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6870530" y="4269723"/>
            <a:ext cx="1142478" cy="1104259"/>
            <a:chOff x="3416060" y="2760453"/>
            <a:chExt cx="431321" cy="431321"/>
          </a:xfrm>
        </p:grpSpPr>
        <p:sp>
          <p:nvSpPr>
            <p:cNvPr id="152" name="Rectangle 15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5" name="Rectangle 154"/>
          <p:cNvSpPr/>
          <p:nvPr/>
        </p:nvSpPr>
        <p:spPr>
          <a:xfrm>
            <a:off x="4344308" y="4359715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156" name="Rectangle 155"/>
          <p:cNvSpPr/>
          <p:nvPr/>
        </p:nvSpPr>
        <p:spPr>
          <a:xfrm>
            <a:off x="4354218" y="5042600"/>
            <a:ext cx="11480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 smtClean="0"/>
              <a:t>Starting</a:t>
            </a:r>
            <a:r>
              <a:rPr lang="fr-FR" sz="1100" i="1" dirty="0" smtClean="0"/>
              <a:t> </a:t>
            </a:r>
            <a:r>
              <a:rPr lang="fr-FR" sz="1100" i="1" dirty="0"/>
              <a:t>at 12:00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364705" y="4701157"/>
            <a:ext cx="12682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26 </a:t>
            </a:r>
            <a:r>
              <a:rPr lang="fr-FR" sz="1100" i="1" dirty="0" err="1" smtClean="0"/>
              <a:t>april</a:t>
            </a:r>
            <a:r>
              <a:rPr lang="fr-FR" sz="1100" i="1" dirty="0" smtClean="0"/>
              <a:t> to 8 </a:t>
            </a:r>
            <a:r>
              <a:rPr lang="fr-FR" sz="1100" i="1" dirty="0" err="1" smtClean="0"/>
              <a:t>march</a:t>
            </a:r>
            <a:endParaRPr lang="fr-FR" sz="1100" i="1" dirty="0"/>
          </a:p>
        </p:txBody>
      </p:sp>
      <p:sp>
        <p:nvSpPr>
          <p:cNvPr id="123" name="Rectangle 122"/>
          <p:cNvSpPr/>
          <p:nvPr/>
        </p:nvSpPr>
        <p:spPr>
          <a:xfrm>
            <a:off x="426807" y="3990573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397078" y="3998873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6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107" y="4001766"/>
            <a:ext cx="288207" cy="2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coffee, cup, hot, tea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4" y="4021242"/>
            <a:ext cx="240861" cy="2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3343953" y="5398745"/>
            <a:ext cx="6783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/>
              <a:t>9</a:t>
            </a:r>
            <a:r>
              <a:rPr lang="fr-FR" sz="1100" i="1" dirty="0" smtClean="0"/>
              <a:t>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54" name="Rectangle 53"/>
          <p:cNvSpPr/>
          <p:nvPr/>
        </p:nvSpPr>
        <p:spPr>
          <a:xfrm>
            <a:off x="7311434" y="5398745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55" name="Rectangle 54"/>
          <p:cNvSpPr/>
          <p:nvPr/>
        </p:nvSpPr>
        <p:spPr>
          <a:xfrm>
            <a:off x="11164015" y="5398745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259728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5820890" y="3139087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#3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04867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4952302" y="341106"/>
            <a:ext cx="2282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err="1" smtClean="0">
                <a:solidFill>
                  <a:schemeClr val="tx1"/>
                </a:solidFill>
              </a:rPr>
              <a:t>Euroburners</a:t>
            </a:r>
            <a:endParaRPr lang="fr-FR" sz="3200" b="1" dirty="0"/>
          </a:p>
        </p:txBody>
      </p:sp>
      <p:sp>
        <p:nvSpPr>
          <p:cNvPr id="116" name="Rectangle 115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 flipV="1">
            <a:off x="-4782" y="0"/>
            <a:ext cx="12196782" cy="685800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0" y="0"/>
            <a:ext cx="12191999" cy="685800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9" name="Rectangle 148"/>
          <p:cNvSpPr/>
          <p:nvPr/>
        </p:nvSpPr>
        <p:spPr>
          <a:xfrm>
            <a:off x="2403258" y="2546944"/>
            <a:ext cx="32868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Find an event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178676" y="1147360"/>
            <a:ext cx="582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i="1" dirty="0" smtClean="0"/>
              <a:t>Your place to </a:t>
            </a:r>
            <a:r>
              <a:rPr lang="fr-FR" i="1" dirty="0" err="1" smtClean="0"/>
              <a:t>find</a:t>
            </a:r>
            <a:r>
              <a:rPr lang="fr-FR" i="1" dirty="0" smtClean="0"/>
              <a:t> Burning Man </a:t>
            </a:r>
            <a:r>
              <a:rPr lang="fr-FR" i="1" dirty="0" err="1" smtClean="0"/>
              <a:t>related</a:t>
            </a:r>
            <a:r>
              <a:rPr lang="fr-FR" i="1" dirty="0" smtClean="0"/>
              <a:t> </a:t>
            </a:r>
            <a:r>
              <a:rPr lang="fr-FR" i="1" dirty="0" err="1" smtClean="0"/>
              <a:t>events</a:t>
            </a:r>
            <a:r>
              <a:rPr lang="fr-FR" i="1" dirty="0" smtClean="0"/>
              <a:t>, information,  </a:t>
            </a:r>
          </a:p>
          <a:p>
            <a:pPr algn="ctr">
              <a:lnSpc>
                <a:spcPct val="150000"/>
              </a:lnSpc>
            </a:pPr>
            <a:r>
              <a:rPr lang="fr-FR" i="1" dirty="0" smtClean="0"/>
              <a:t>and the people </a:t>
            </a:r>
            <a:r>
              <a:rPr lang="fr-FR" i="1" dirty="0" err="1" smtClean="0"/>
              <a:t>who</a:t>
            </a:r>
            <a:r>
              <a:rPr lang="fr-FR" i="1" dirty="0" smtClean="0"/>
              <a:t> </a:t>
            </a:r>
            <a:r>
              <a:rPr lang="fr-FR" i="1" dirty="0" err="1" smtClean="0"/>
              <a:t>makes</a:t>
            </a:r>
            <a:r>
              <a:rPr lang="fr-FR" i="1" dirty="0" smtClean="0"/>
              <a:t> </a:t>
            </a:r>
            <a:r>
              <a:rPr lang="fr-FR" i="1" dirty="0" err="1" smtClean="0"/>
              <a:t>it</a:t>
            </a:r>
            <a:r>
              <a:rPr lang="fr-FR" i="1" dirty="0" smtClean="0"/>
              <a:t> come </a:t>
            </a:r>
            <a:r>
              <a:rPr lang="fr-FR" i="1" dirty="0" err="1" smtClean="0"/>
              <a:t>true</a:t>
            </a:r>
            <a:r>
              <a:rPr lang="fr-FR" i="1" dirty="0" smtClean="0"/>
              <a:t>, people </a:t>
            </a:r>
            <a:r>
              <a:rPr lang="fr-FR" i="1" dirty="0" err="1" smtClean="0"/>
              <a:t>like</a:t>
            </a:r>
            <a:r>
              <a:rPr lang="fr-FR" i="1" dirty="0" smtClean="0"/>
              <a:t> </a:t>
            </a:r>
            <a:r>
              <a:rPr lang="fr-FR" i="1" dirty="0" err="1" smtClean="0"/>
              <a:t>you</a:t>
            </a:r>
            <a:r>
              <a:rPr lang="fr-FR" i="1" dirty="0" smtClean="0"/>
              <a:t>…</a:t>
            </a:r>
            <a:endParaRPr lang="fr-FR" i="1" dirty="0"/>
          </a:p>
        </p:txBody>
      </p:sp>
      <p:cxnSp>
        <p:nvCxnSpPr>
          <p:cNvPr id="151" name="Straight Connector 150"/>
          <p:cNvCxnSpPr/>
          <p:nvPr/>
        </p:nvCxnSpPr>
        <p:spPr>
          <a:xfrm>
            <a:off x="2403258" y="2546945"/>
            <a:ext cx="3286800" cy="1582903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403256" y="2546945"/>
            <a:ext cx="3131172" cy="1537375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3" name="Rectangle 152"/>
          <p:cNvSpPr/>
          <p:nvPr/>
        </p:nvSpPr>
        <p:spPr>
          <a:xfrm>
            <a:off x="2403258" y="4704624"/>
            <a:ext cx="32868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10 principles</a:t>
            </a:r>
          </a:p>
        </p:txBody>
      </p:sp>
      <p:cxnSp>
        <p:nvCxnSpPr>
          <p:cNvPr id="154" name="Straight Connector 153"/>
          <p:cNvCxnSpPr/>
          <p:nvPr/>
        </p:nvCxnSpPr>
        <p:spPr>
          <a:xfrm>
            <a:off x="2403258" y="4704625"/>
            <a:ext cx="3286800" cy="1583999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2403256" y="4704625"/>
            <a:ext cx="3131172" cy="1537375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6" name="Rectangle 155"/>
          <p:cNvSpPr/>
          <p:nvPr/>
        </p:nvSpPr>
        <p:spPr>
          <a:xfrm>
            <a:off x="6449916" y="2545848"/>
            <a:ext cx="32868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Europeans local groups</a:t>
            </a:r>
          </a:p>
        </p:txBody>
      </p:sp>
      <p:cxnSp>
        <p:nvCxnSpPr>
          <p:cNvPr id="157" name="Straight Connector 156"/>
          <p:cNvCxnSpPr/>
          <p:nvPr/>
        </p:nvCxnSpPr>
        <p:spPr>
          <a:xfrm>
            <a:off x="6449916" y="2545849"/>
            <a:ext cx="3286798" cy="1583999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6449914" y="2545849"/>
            <a:ext cx="3131172" cy="1537375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9" name="Rectangle 158"/>
          <p:cNvSpPr/>
          <p:nvPr/>
        </p:nvSpPr>
        <p:spPr>
          <a:xfrm>
            <a:off x="6449914" y="4704624"/>
            <a:ext cx="32868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cxnSp>
        <p:nvCxnSpPr>
          <p:cNvPr id="160" name="Straight Connector 159"/>
          <p:cNvCxnSpPr/>
          <p:nvPr/>
        </p:nvCxnSpPr>
        <p:spPr>
          <a:xfrm>
            <a:off x="6449914" y="4704625"/>
            <a:ext cx="3286800" cy="1583999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6449912" y="4704625"/>
            <a:ext cx="3131172" cy="1537375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Rectangle 2"/>
          <p:cNvSpPr/>
          <p:nvPr/>
        </p:nvSpPr>
        <p:spPr>
          <a:xfrm>
            <a:off x="-10160" y="-41422"/>
            <a:ext cx="12202160" cy="6899422"/>
          </a:xfrm>
          <a:prstGeom prst="rect">
            <a:avLst/>
          </a:prstGeom>
          <a:solidFill>
            <a:srgbClr val="F2F2F2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>
                <a:solidFill>
                  <a:schemeClr val="tx1"/>
                </a:solidFill>
              </a:rPr>
              <a:t>Homepage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839" y="3940731"/>
            <a:ext cx="10521928" cy="2169825"/>
          </a:xfrm>
          <a:prstGeom prst="rect">
            <a:avLst/>
          </a:prstGeom>
          <a:solidFill>
            <a:srgbClr val="FFFFFF">
              <a:alpha val="56863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Incentive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sentence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sections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access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Euroburn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represented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thanks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a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video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running in background. This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video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randomly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chosen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among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several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Nowhere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Burning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Nights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Decomps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videos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previously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selected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Euroburn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crew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Youtube</a:t>
            </a:r>
            <a:endParaRPr lang="fr-F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Same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homepage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mock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#1 and #3 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4952302" y="341106"/>
            <a:ext cx="2282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err="1" smtClean="0">
                <a:solidFill>
                  <a:schemeClr val="tx1"/>
                </a:solidFill>
              </a:rPr>
              <a:t>Euroburners</a:t>
            </a:r>
            <a:endParaRPr lang="fr-FR" sz="3200" b="1" dirty="0"/>
          </a:p>
        </p:txBody>
      </p:sp>
      <p:sp>
        <p:nvSpPr>
          <p:cNvPr id="68" name="Rectangle 67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-4782" y="0"/>
            <a:ext cx="12196782" cy="685800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0" y="0"/>
            <a:ext cx="12191999" cy="685800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/>
          <p:cNvSpPr txBox="1"/>
          <p:nvPr/>
        </p:nvSpPr>
        <p:spPr>
          <a:xfrm>
            <a:off x="3178676" y="1147360"/>
            <a:ext cx="582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i="1" dirty="0" smtClean="0"/>
              <a:t>Your place to </a:t>
            </a:r>
            <a:r>
              <a:rPr lang="fr-FR" i="1" dirty="0" err="1" smtClean="0"/>
              <a:t>find</a:t>
            </a:r>
            <a:r>
              <a:rPr lang="fr-FR" i="1" dirty="0" smtClean="0"/>
              <a:t> Burning Man </a:t>
            </a:r>
            <a:r>
              <a:rPr lang="fr-FR" i="1" dirty="0" err="1" smtClean="0"/>
              <a:t>related</a:t>
            </a:r>
            <a:r>
              <a:rPr lang="fr-FR" i="1" dirty="0" smtClean="0"/>
              <a:t> </a:t>
            </a:r>
            <a:r>
              <a:rPr lang="fr-FR" i="1" dirty="0" err="1" smtClean="0"/>
              <a:t>events</a:t>
            </a:r>
            <a:r>
              <a:rPr lang="fr-FR" i="1" dirty="0" smtClean="0"/>
              <a:t>, information,  </a:t>
            </a:r>
          </a:p>
          <a:p>
            <a:pPr algn="ctr">
              <a:lnSpc>
                <a:spcPct val="150000"/>
              </a:lnSpc>
            </a:pPr>
            <a:r>
              <a:rPr lang="fr-FR" i="1" dirty="0" smtClean="0"/>
              <a:t>and the people </a:t>
            </a:r>
            <a:r>
              <a:rPr lang="fr-FR" i="1" dirty="0" err="1" smtClean="0"/>
              <a:t>who</a:t>
            </a:r>
            <a:r>
              <a:rPr lang="fr-FR" i="1" dirty="0" smtClean="0"/>
              <a:t> </a:t>
            </a:r>
            <a:r>
              <a:rPr lang="fr-FR" i="1" dirty="0" err="1" smtClean="0"/>
              <a:t>makes</a:t>
            </a:r>
            <a:r>
              <a:rPr lang="fr-FR" i="1" dirty="0" smtClean="0"/>
              <a:t> </a:t>
            </a:r>
            <a:r>
              <a:rPr lang="fr-FR" i="1" dirty="0" err="1" smtClean="0"/>
              <a:t>it</a:t>
            </a:r>
            <a:r>
              <a:rPr lang="fr-FR" i="1" dirty="0" smtClean="0"/>
              <a:t> come </a:t>
            </a:r>
            <a:r>
              <a:rPr lang="fr-FR" i="1" dirty="0" err="1" smtClean="0"/>
              <a:t>true</a:t>
            </a:r>
            <a:r>
              <a:rPr lang="fr-FR" i="1" dirty="0" smtClean="0"/>
              <a:t>, people </a:t>
            </a:r>
            <a:r>
              <a:rPr lang="fr-FR" i="1" dirty="0" err="1" smtClean="0"/>
              <a:t>like</a:t>
            </a:r>
            <a:r>
              <a:rPr lang="fr-FR" i="1" dirty="0" smtClean="0"/>
              <a:t> </a:t>
            </a:r>
            <a:r>
              <a:rPr lang="fr-FR" i="1" dirty="0" err="1" smtClean="0"/>
              <a:t>you</a:t>
            </a:r>
            <a:r>
              <a:rPr lang="fr-FR" i="1" dirty="0" smtClean="0"/>
              <a:t>…</a:t>
            </a:r>
            <a:endParaRPr lang="fr-FR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52178" y="2582483"/>
            <a:ext cx="2770925" cy="1336309"/>
            <a:chOff x="2403256" y="2545848"/>
            <a:chExt cx="3286802" cy="1585096"/>
          </a:xfrm>
        </p:grpSpPr>
        <p:sp>
          <p:nvSpPr>
            <p:cNvPr id="64" name="Rectangle 63"/>
            <p:cNvSpPr/>
            <p:nvPr/>
          </p:nvSpPr>
          <p:spPr>
            <a:xfrm>
              <a:off x="2403258" y="2546944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Find an event</a:t>
              </a: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2403258" y="2546945"/>
              <a:ext cx="3286800" cy="158290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2403256" y="2545848"/>
              <a:ext cx="3286802" cy="153847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6213492" y="2582483"/>
            <a:ext cx="2770925" cy="1335385"/>
            <a:chOff x="2403256" y="4704624"/>
            <a:chExt cx="3286802" cy="1584000"/>
          </a:xfrm>
        </p:grpSpPr>
        <p:sp>
          <p:nvSpPr>
            <p:cNvPr id="132" name="Rectangle 131"/>
            <p:cNvSpPr/>
            <p:nvPr/>
          </p:nvSpPr>
          <p:spPr>
            <a:xfrm>
              <a:off x="2403258" y="4704624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The 10 principles</a:t>
              </a:r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2403258" y="4704625"/>
              <a:ext cx="3286800" cy="158399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2403256" y="4704624"/>
              <a:ext cx="3286802" cy="15373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182835" y="2582483"/>
            <a:ext cx="2770925" cy="1335385"/>
            <a:chOff x="6449914" y="2545848"/>
            <a:chExt cx="3286802" cy="1584000"/>
          </a:xfrm>
        </p:grpSpPr>
        <p:sp>
          <p:nvSpPr>
            <p:cNvPr id="135" name="Rectangle 134"/>
            <p:cNvSpPr/>
            <p:nvPr/>
          </p:nvSpPr>
          <p:spPr>
            <a:xfrm>
              <a:off x="6449916" y="2545848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Europeans local groups</a:t>
              </a:r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6449916" y="2545849"/>
              <a:ext cx="3286798" cy="158399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6449914" y="2545848"/>
              <a:ext cx="3286800" cy="15373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9244148" y="2582483"/>
            <a:ext cx="2770925" cy="1335385"/>
            <a:chOff x="6449912" y="4704624"/>
            <a:chExt cx="3286802" cy="1584000"/>
          </a:xfrm>
        </p:grpSpPr>
        <p:sp>
          <p:nvSpPr>
            <p:cNvPr id="138" name="Rectangle 137"/>
            <p:cNvSpPr/>
            <p:nvPr/>
          </p:nvSpPr>
          <p:spPr>
            <a:xfrm>
              <a:off x="6449914" y="4704624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The Man burns in 112 </a:t>
              </a:r>
              <a:r>
                <a:rPr lang="fr-FR" sz="1600" dirty="0" smtClean="0">
                  <a:solidFill>
                    <a:schemeClr val="tx1"/>
                  </a:solidFill>
                </a:rPr>
                <a:t>days</a:t>
              </a:r>
              <a:endParaRPr lang="fr-FR" sz="1600" dirty="0"/>
            </a:p>
          </p:txBody>
        </p:sp>
        <p:cxnSp>
          <p:nvCxnSpPr>
            <p:cNvPr id="139" name="Straight Connector 138"/>
            <p:cNvCxnSpPr/>
            <p:nvPr/>
          </p:nvCxnSpPr>
          <p:spPr>
            <a:xfrm>
              <a:off x="6449914" y="4704625"/>
              <a:ext cx="3286800" cy="158399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6449912" y="4704624"/>
              <a:ext cx="3286802" cy="15373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5444224" y="4622250"/>
            <a:ext cx="1258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 err="1" smtClean="0"/>
              <a:t>Popular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events</a:t>
            </a:r>
            <a:endParaRPr lang="fr-FR" sz="1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875072" y="4776436"/>
            <a:ext cx="46016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0216" y="4776436"/>
            <a:ext cx="46119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6416" y="5175433"/>
            <a:ext cx="4984569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73225" y="5184043"/>
            <a:ext cx="1171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Event’s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700216" y="5184043"/>
            <a:ext cx="1268558" cy="1248400"/>
            <a:chOff x="3416060" y="2760453"/>
            <a:chExt cx="431321" cy="431321"/>
          </a:xfrm>
        </p:grpSpPr>
        <p:sp>
          <p:nvSpPr>
            <p:cNvPr id="34" name="Rectangle 33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4900329" y="5398594"/>
            <a:ext cx="6319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 </a:t>
            </a:r>
          </a:p>
          <a:p>
            <a:pPr algn="ctr"/>
            <a:r>
              <a:rPr lang="fr-F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Apr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73225" y="5687154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39" name="Rectangle 38"/>
          <p:cNvSpPr/>
          <p:nvPr/>
        </p:nvSpPr>
        <p:spPr>
          <a:xfrm>
            <a:off x="1973225" y="6102565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737836" y="5184043"/>
            <a:ext cx="0" cy="12484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Rectangle 41"/>
          <p:cNvSpPr/>
          <p:nvPr/>
        </p:nvSpPr>
        <p:spPr>
          <a:xfrm>
            <a:off x="6492132" y="5175433"/>
            <a:ext cx="4984569" cy="125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58941" y="5184043"/>
            <a:ext cx="1171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Event’s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6485932" y="5184043"/>
            <a:ext cx="1268558" cy="1248400"/>
            <a:chOff x="3416060" y="2760453"/>
            <a:chExt cx="431321" cy="431321"/>
          </a:xfrm>
        </p:grpSpPr>
        <p:sp>
          <p:nvSpPr>
            <p:cNvPr id="45" name="Rectangle 44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Rectangle 47"/>
          <p:cNvSpPr/>
          <p:nvPr/>
        </p:nvSpPr>
        <p:spPr>
          <a:xfrm>
            <a:off x="10637602" y="5398594"/>
            <a:ext cx="7287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fr-F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May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758941" y="5687154"/>
            <a:ext cx="14959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Café de la Presse, Paris</a:t>
            </a:r>
            <a:endParaRPr lang="fr-FR" sz="1100" dirty="0"/>
          </a:p>
        </p:txBody>
      </p:sp>
      <p:sp>
        <p:nvSpPr>
          <p:cNvPr id="50" name="Rectangle 49"/>
          <p:cNvSpPr/>
          <p:nvPr/>
        </p:nvSpPr>
        <p:spPr>
          <a:xfrm>
            <a:off x="7758941" y="6102565"/>
            <a:ext cx="10999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</a:t>
            </a:r>
            <a:r>
              <a:rPr lang="fr-FR" sz="1100" i="1" dirty="0" smtClean="0"/>
              <a:t>8 pm</a:t>
            </a:r>
            <a:endParaRPr lang="fr-FR" sz="1100" i="1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0523552" y="5184043"/>
            <a:ext cx="0" cy="1248400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8696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4930" y="106327"/>
            <a:ext cx="5678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r>
              <a:rPr lang="fr-FR" sz="2000" b="1" dirty="0" smtClean="0">
                <a:solidFill>
                  <a:schemeClr val="tx1"/>
                </a:solidFill>
              </a:rPr>
              <a:t> –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burner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event in Europe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302240" y="101785"/>
            <a:ext cx="147320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4782" y="594874"/>
            <a:ext cx="2424301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Find an event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422697" y="594874"/>
            <a:ext cx="3285332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Europeans local groups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08030" y="594874"/>
            <a:ext cx="3131170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The 10 principles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839200" y="594874"/>
            <a:ext cx="33527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37" name="Rectangle 36"/>
          <p:cNvSpPr/>
          <p:nvPr/>
        </p:nvSpPr>
        <p:spPr>
          <a:xfrm>
            <a:off x="-4782" y="1629091"/>
            <a:ext cx="802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/>
              <a:t>Where</a:t>
            </a:r>
            <a:r>
              <a:rPr lang="fr-FR" sz="1400" dirty="0" smtClean="0"/>
              <a:t> ?</a:t>
            </a:r>
            <a:endParaRPr lang="fr-FR" sz="1400" dirty="0"/>
          </a:p>
        </p:txBody>
      </p:sp>
      <p:sp>
        <p:nvSpPr>
          <p:cNvPr id="38" name="Rectangle 37"/>
          <p:cNvSpPr/>
          <p:nvPr/>
        </p:nvSpPr>
        <p:spPr>
          <a:xfrm>
            <a:off x="1592760" y="1614867"/>
            <a:ext cx="747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/>
              <a:t>When</a:t>
            </a:r>
            <a:r>
              <a:rPr lang="fr-FR" sz="1400" dirty="0" smtClean="0"/>
              <a:t> ?</a:t>
            </a:r>
            <a:endParaRPr lang="fr-FR" sz="1400" dirty="0"/>
          </a:p>
        </p:txBody>
      </p:sp>
      <p:sp>
        <p:nvSpPr>
          <p:cNvPr id="39" name="Rectangle 38"/>
          <p:cNvSpPr/>
          <p:nvPr/>
        </p:nvSpPr>
        <p:spPr>
          <a:xfrm>
            <a:off x="1592760" y="1062163"/>
            <a:ext cx="708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/>
              <a:t>What</a:t>
            </a:r>
            <a:r>
              <a:rPr lang="fr-FR" sz="1400" dirty="0" smtClean="0"/>
              <a:t> ?</a:t>
            </a:r>
            <a:endParaRPr lang="fr-FR" sz="1400" dirty="0"/>
          </a:p>
        </p:txBody>
      </p:sp>
      <p:sp>
        <p:nvSpPr>
          <p:cNvPr id="40" name="Rectangle 39"/>
          <p:cNvSpPr/>
          <p:nvPr/>
        </p:nvSpPr>
        <p:spPr>
          <a:xfrm>
            <a:off x="2419519" y="1508142"/>
            <a:ext cx="9772481" cy="55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19519" y="949959"/>
            <a:ext cx="9769303" cy="55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28788" y="1665967"/>
            <a:ext cx="8242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err="1" smtClean="0"/>
              <a:t>Beginning</a:t>
            </a:r>
            <a:r>
              <a:rPr lang="fr-FR" sz="800" dirty="0" smtClean="0"/>
              <a:t> </a:t>
            </a:r>
            <a:r>
              <a:rPr lang="fr-FR" sz="800" dirty="0" err="1" smtClean="0"/>
              <a:t>after</a:t>
            </a:r>
            <a:endParaRPr lang="fr-FR" sz="800" dirty="0"/>
          </a:p>
        </p:txBody>
      </p:sp>
      <p:sp>
        <p:nvSpPr>
          <p:cNvPr id="43" name="Rectangle 42"/>
          <p:cNvSpPr/>
          <p:nvPr/>
        </p:nvSpPr>
        <p:spPr>
          <a:xfrm>
            <a:off x="5072901" y="1665967"/>
            <a:ext cx="9012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err="1" smtClean="0"/>
              <a:t>Beginning</a:t>
            </a:r>
            <a:r>
              <a:rPr lang="fr-FR" sz="800" dirty="0" smtClean="0"/>
              <a:t> </a:t>
            </a:r>
            <a:r>
              <a:rPr lang="fr-FR" sz="800" dirty="0" err="1" smtClean="0"/>
              <a:t>before</a:t>
            </a:r>
            <a:endParaRPr lang="fr-FR" sz="8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5406464" y="1057604"/>
            <a:ext cx="312660" cy="312660"/>
            <a:chOff x="3416060" y="2760453"/>
            <a:chExt cx="431321" cy="431321"/>
          </a:xfrm>
        </p:grpSpPr>
        <p:sp>
          <p:nvSpPr>
            <p:cNvPr id="45" name="Rectangle 44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5719124" y="1106212"/>
            <a:ext cx="292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All</a:t>
            </a:r>
            <a:endParaRPr lang="fr-FR" sz="8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6193094" y="1057604"/>
            <a:ext cx="312660" cy="312660"/>
            <a:chOff x="3416060" y="2760453"/>
            <a:chExt cx="431321" cy="431321"/>
          </a:xfrm>
        </p:grpSpPr>
        <p:sp>
          <p:nvSpPr>
            <p:cNvPr id="50" name="Rectangle 49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6505754" y="1106212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Burning Cafés</a:t>
            </a:r>
            <a:endParaRPr lang="fr-F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7325719" y="1057604"/>
            <a:ext cx="312660" cy="312660"/>
            <a:chOff x="3416060" y="2760453"/>
            <a:chExt cx="431321" cy="431321"/>
          </a:xfrm>
        </p:grpSpPr>
        <p:sp>
          <p:nvSpPr>
            <p:cNvPr id="55" name="Rectangle 54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7638379" y="1106212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nights</a:t>
            </a:r>
            <a:endParaRPr lang="fr-FR" sz="8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9546197" y="1057604"/>
            <a:ext cx="312660" cy="312660"/>
            <a:chOff x="3416060" y="2760453"/>
            <a:chExt cx="431321" cy="431321"/>
          </a:xfrm>
        </p:grpSpPr>
        <p:sp>
          <p:nvSpPr>
            <p:cNvPr id="60" name="Rectangle 59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9858857" y="1106212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week</a:t>
            </a:r>
            <a:r>
              <a:rPr lang="fr-FR" sz="800" dirty="0" smtClean="0"/>
              <a:t> ends</a:t>
            </a:r>
            <a:endParaRPr lang="fr-FR" sz="8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10938391" y="1057604"/>
            <a:ext cx="312660" cy="312660"/>
            <a:chOff x="3416060" y="2760453"/>
            <a:chExt cx="431321" cy="431321"/>
          </a:xfrm>
        </p:grpSpPr>
        <p:sp>
          <p:nvSpPr>
            <p:cNvPr id="65" name="Rectangle 64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11251051" y="1106212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Regional</a:t>
            </a:r>
            <a:r>
              <a:rPr lang="fr-FR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Event</a:t>
            </a:r>
            <a:endParaRPr lang="fr-F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904065" y="1106212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Decomp</a:t>
            </a:r>
            <a:endParaRPr lang="fr-FR" sz="800" dirty="0"/>
          </a:p>
        </p:txBody>
      </p:sp>
      <p:sp>
        <p:nvSpPr>
          <p:cNvPr id="70" name="Rectangle 69"/>
          <p:cNvSpPr/>
          <p:nvPr/>
        </p:nvSpPr>
        <p:spPr>
          <a:xfrm>
            <a:off x="4418601" y="1126617"/>
            <a:ext cx="9525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smtClean="0">
                <a:solidFill>
                  <a:prstClr val="black"/>
                </a:solidFill>
              </a:rPr>
              <a:t>Select event type :</a:t>
            </a:r>
            <a:endParaRPr lang="fr-FR" dirty="0"/>
          </a:p>
        </p:txBody>
      </p:sp>
      <p:grpSp>
        <p:nvGrpSpPr>
          <p:cNvPr id="71" name="Group 70"/>
          <p:cNvGrpSpPr/>
          <p:nvPr/>
        </p:nvGrpSpPr>
        <p:grpSpPr>
          <a:xfrm>
            <a:off x="8565618" y="1057604"/>
            <a:ext cx="312660" cy="312660"/>
            <a:chOff x="3416060" y="2760453"/>
            <a:chExt cx="431321" cy="431321"/>
          </a:xfrm>
        </p:grpSpPr>
        <p:sp>
          <p:nvSpPr>
            <p:cNvPr id="72" name="Rectangle 7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30634"/>
              </p:ext>
            </p:extLst>
          </p:nvPr>
        </p:nvGraphicFramePr>
        <p:xfrm>
          <a:off x="0" y="2048796"/>
          <a:ext cx="2437616" cy="480920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437616"/>
              </a:tblGrid>
              <a:tr h="601151"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All Europe</a:t>
                      </a:r>
                      <a:endParaRPr lang="fr-FR" sz="1400" b="1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Spain</a:t>
                      </a:r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France</a:t>
                      </a:r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UK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Deutschland</a:t>
                      </a:r>
                      <a:endParaRPr lang="fr-FR" sz="1400" dirty="0" smtClean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Germany</a:t>
                      </a:r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Rectangle 75"/>
          <p:cNvSpPr/>
          <p:nvPr/>
        </p:nvSpPr>
        <p:spPr>
          <a:xfrm>
            <a:off x="1823110" y="2201027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(19)</a:t>
            </a:r>
            <a:endParaRPr lang="fr-FR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14480" y="277296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(2)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914480" y="342320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(3)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14480" y="399216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(2)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914480" y="4590886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(4)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14480" y="5189609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(5)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2" name="Isosceles Triangle 81"/>
          <p:cNvSpPr/>
          <p:nvPr/>
        </p:nvSpPr>
        <p:spPr>
          <a:xfrm rot="16200000">
            <a:off x="2255855" y="2276094"/>
            <a:ext cx="197900" cy="1758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Isosceles Triangle 82"/>
          <p:cNvSpPr/>
          <p:nvPr/>
        </p:nvSpPr>
        <p:spPr>
          <a:xfrm rot="10800000">
            <a:off x="198426" y="1933121"/>
            <a:ext cx="274320" cy="9340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84" name="Isosceles Triangle 83"/>
          <p:cNvSpPr/>
          <p:nvPr/>
        </p:nvSpPr>
        <p:spPr>
          <a:xfrm rot="5400000">
            <a:off x="2191538" y="1175859"/>
            <a:ext cx="274320" cy="9340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85" name="Isosceles Triangle 84"/>
          <p:cNvSpPr/>
          <p:nvPr/>
        </p:nvSpPr>
        <p:spPr>
          <a:xfrm rot="5400000">
            <a:off x="2189897" y="1737544"/>
            <a:ext cx="274320" cy="9340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-4782" y="1085399"/>
            <a:ext cx="765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2"/>
                </a:solidFill>
              </a:rPr>
              <a:t>Filters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373419" y="1608977"/>
            <a:ext cx="1410269" cy="3294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fr-FR" sz="800" i="1" dirty="0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974110" y="1608977"/>
            <a:ext cx="1410269" cy="3294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fr-FR" sz="800" i="1" dirty="0">
              <a:solidFill>
                <a:prstClr val="black"/>
              </a:solidFill>
            </a:endParaRPr>
          </a:p>
        </p:txBody>
      </p:sp>
      <p:pic>
        <p:nvPicPr>
          <p:cNvPr id="89" name="Picture 2" descr="calendar, date, event, month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95" y="1681386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alendar, date, event, month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036" y="1681386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2606906" y="1077709"/>
            <a:ext cx="1785907" cy="3294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sz="800" i="1" dirty="0" smtClean="0">
                <a:solidFill>
                  <a:prstClr val="black"/>
                </a:solidFill>
              </a:rPr>
              <a:t>        Enter event </a:t>
            </a:r>
            <a:r>
              <a:rPr lang="fr-FR" sz="800" i="1" dirty="0" err="1" smtClean="0">
                <a:solidFill>
                  <a:prstClr val="black"/>
                </a:solidFill>
              </a:rPr>
              <a:t>name</a:t>
            </a:r>
            <a:endParaRPr lang="fr-FR" sz="800" i="1" dirty="0">
              <a:solidFill>
                <a:prstClr val="black"/>
              </a:solidFill>
            </a:endParaRPr>
          </a:p>
        </p:txBody>
      </p:sp>
      <p:pic>
        <p:nvPicPr>
          <p:cNvPr id="92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74562" y="1160050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2606907" y="2235470"/>
            <a:ext cx="7152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b="1" dirty="0" smtClean="0"/>
              <a:t>11 </a:t>
            </a:r>
            <a:r>
              <a:rPr lang="fr-FR" sz="1000" b="1" dirty="0" err="1" smtClean="0"/>
              <a:t>cities</a:t>
            </a:r>
            <a:r>
              <a:rPr lang="fr-FR" sz="1000" b="1" dirty="0" smtClean="0"/>
              <a:t> : </a:t>
            </a:r>
            <a:endParaRPr lang="fr-FR" sz="1000" b="1" dirty="0"/>
          </a:p>
        </p:txBody>
      </p:sp>
      <p:sp>
        <p:nvSpPr>
          <p:cNvPr id="95" name="Rectangle 94"/>
          <p:cNvSpPr/>
          <p:nvPr/>
        </p:nvSpPr>
        <p:spPr>
          <a:xfrm>
            <a:off x="8386574" y="2235470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Barcelona</a:t>
            </a:r>
            <a:endParaRPr lang="fr-FR" sz="1000" dirty="0"/>
          </a:p>
        </p:txBody>
      </p:sp>
      <p:sp>
        <p:nvSpPr>
          <p:cNvPr id="96" name="Rectangle 95"/>
          <p:cNvSpPr/>
          <p:nvPr/>
        </p:nvSpPr>
        <p:spPr>
          <a:xfrm>
            <a:off x="9243568" y="2235470"/>
            <a:ext cx="651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Zaragoza</a:t>
            </a:r>
            <a:endParaRPr lang="fr-FR" sz="1000" dirty="0"/>
          </a:p>
        </p:txBody>
      </p:sp>
      <p:sp>
        <p:nvSpPr>
          <p:cNvPr id="97" name="Rectangle 96"/>
          <p:cNvSpPr/>
          <p:nvPr/>
        </p:nvSpPr>
        <p:spPr>
          <a:xfrm>
            <a:off x="10047663" y="2235470"/>
            <a:ext cx="7617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err="1" smtClean="0"/>
              <a:t>Benicassim</a:t>
            </a:r>
            <a:endParaRPr lang="fr-FR" sz="1000" dirty="0"/>
          </a:p>
        </p:txBody>
      </p:sp>
      <p:sp>
        <p:nvSpPr>
          <p:cNvPr id="98" name="Rectangle 97"/>
          <p:cNvSpPr/>
          <p:nvPr/>
        </p:nvSpPr>
        <p:spPr>
          <a:xfrm>
            <a:off x="10962361" y="2235470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err="1" smtClean="0"/>
              <a:t>Tequilando</a:t>
            </a:r>
            <a:endParaRPr lang="fr-FR" sz="1000" dirty="0"/>
          </a:p>
        </p:txBody>
      </p:sp>
      <p:sp>
        <p:nvSpPr>
          <p:cNvPr id="99" name="Rectangle 98"/>
          <p:cNvSpPr/>
          <p:nvPr/>
        </p:nvSpPr>
        <p:spPr>
          <a:xfrm>
            <a:off x="3312549" y="2235470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Frankfurt</a:t>
            </a:r>
            <a:endParaRPr lang="fr-FR" sz="1000" dirty="0"/>
          </a:p>
        </p:txBody>
      </p:sp>
      <p:sp>
        <p:nvSpPr>
          <p:cNvPr id="100" name="Rectangle 99"/>
          <p:cNvSpPr/>
          <p:nvPr/>
        </p:nvSpPr>
        <p:spPr>
          <a:xfrm>
            <a:off x="4134277" y="2235470"/>
            <a:ext cx="4347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Paris</a:t>
            </a:r>
            <a:endParaRPr lang="fr-FR" sz="1000" dirty="0"/>
          </a:p>
        </p:txBody>
      </p:sp>
      <p:sp>
        <p:nvSpPr>
          <p:cNvPr id="101" name="Rectangle 100"/>
          <p:cNvSpPr/>
          <p:nvPr/>
        </p:nvSpPr>
        <p:spPr>
          <a:xfrm>
            <a:off x="4721966" y="2235470"/>
            <a:ext cx="5757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London</a:t>
            </a:r>
            <a:endParaRPr lang="fr-FR" sz="1000" dirty="0"/>
          </a:p>
        </p:txBody>
      </p:sp>
      <p:sp>
        <p:nvSpPr>
          <p:cNvPr id="102" name="Rectangle 101"/>
          <p:cNvSpPr/>
          <p:nvPr/>
        </p:nvSpPr>
        <p:spPr>
          <a:xfrm>
            <a:off x="5450720" y="2235470"/>
            <a:ext cx="7938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Amsterdam</a:t>
            </a:r>
            <a:endParaRPr lang="fr-FR" sz="1000" dirty="0"/>
          </a:p>
        </p:txBody>
      </p:sp>
      <p:sp>
        <p:nvSpPr>
          <p:cNvPr id="103" name="Rectangle 102"/>
          <p:cNvSpPr/>
          <p:nvPr/>
        </p:nvSpPr>
        <p:spPr>
          <a:xfrm>
            <a:off x="6397482" y="2235470"/>
            <a:ext cx="6591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Toulouse</a:t>
            </a:r>
            <a:endParaRPr lang="fr-FR" sz="1000" dirty="0"/>
          </a:p>
        </p:txBody>
      </p:sp>
      <p:sp>
        <p:nvSpPr>
          <p:cNvPr id="104" name="Rectangle 103"/>
          <p:cNvSpPr/>
          <p:nvPr/>
        </p:nvSpPr>
        <p:spPr>
          <a:xfrm>
            <a:off x="7209592" y="2231400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Nice</a:t>
            </a:r>
            <a:endParaRPr lang="fr-FR" sz="1000" dirty="0"/>
          </a:p>
        </p:txBody>
      </p:sp>
      <p:sp>
        <p:nvSpPr>
          <p:cNvPr id="105" name="Rectangle 104"/>
          <p:cNvSpPr/>
          <p:nvPr/>
        </p:nvSpPr>
        <p:spPr>
          <a:xfrm>
            <a:off x="7778045" y="2242570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Turin</a:t>
            </a:r>
            <a:endParaRPr lang="fr-FR" sz="1000" dirty="0"/>
          </a:p>
        </p:txBody>
      </p:sp>
      <p:sp>
        <p:nvSpPr>
          <p:cNvPr id="106" name="Rectangle 105"/>
          <p:cNvSpPr/>
          <p:nvPr/>
        </p:nvSpPr>
        <p:spPr>
          <a:xfrm>
            <a:off x="3850276" y="5851882"/>
            <a:ext cx="7160287" cy="1006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988035" y="5924338"/>
            <a:ext cx="193315" cy="94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920882" y="5879725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sp>
        <p:nvSpPr>
          <p:cNvPr id="113" name="Rectangle 112"/>
          <p:cNvSpPr/>
          <p:nvPr/>
        </p:nvSpPr>
        <p:spPr>
          <a:xfrm>
            <a:off x="3204990" y="5830532"/>
            <a:ext cx="592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14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May</a:t>
            </a:r>
            <a:endParaRPr lang="fr-FR" dirty="0"/>
          </a:p>
        </p:txBody>
      </p:sp>
      <p:sp>
        <p:nvSpPr>
          <p:cNvPr id="114" name="Rectangle 113"/>
          <p:cNvSpPr/>
          <p:nvPr/>
        </p:nvSpPr>
        <p:spPr>
          <a:xfrm>
            <a:off x="3920882" y="6216677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117" name="Rectangle 116"/>
          <p:cNvSpPr/>
          <p:nvPr/>
        </p:nvSpPr>
        <p:spPr>
          <a:xfrm>
            <a:off x="3920882" y="6507462"/>
            <a:ext cx="3776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This </a:t>
            </a:r>
            <a:r>
              <a:rPr lang="fr-FR" sz="1100" dirty="0" err="1" smtClean="0">
                <a:solidFill>
                  <a:schemeClr val="tx1"/>
                </a:solidFill>
              </a:rPr>
              <a:t>is</a:t>
            </a:r>
            <a:r>
              <a:rPr lang="fr-FR" sz="1100" dirty="0" smtClean="0">
                <a:solidFill>
                  <a:schemeClr val="tx1"/>
                </a:solidFill>
              </a:rPr>
              <a:t> a one line description to </a:t>
            </a:r>
            <a:r>
              <a:rPr lang="fr-FR" sz="1100" dirty="0" err="1" smtClean="0">
                <a:solidFill>
                  <a:schemeClr val="tx1"/>
                </a:solidFill>
              </a:rPr>
              <a:t>tease</a:t>
            </a:r>
            <a:r>
              <a:rPr lang="fr-FR" sz="1100" dirty="0" smtClean="0">
                <a:solidFill>
                  <a:schemeClr val="tx1"/>
                </a:solidFill>
              </a:rPr>
              <a:t> </a:t>
            </a:r>
            <a:r>
              <a:rPr lang="fr-FR" sz="1100" dirty="0" err="1" smtClean="0">
                <a:solidFill>
                  <a:schemeClr val="tx1"/>
                </a:solidFill>
              </a:rPr>
              <a:t>users</a:t>
            </a:r>
            <a:r>
              <a:rPr lang="fr-FR" sz="1100" dirty="0" smtClean="0">
                <a:solidFill>
                  <a:schemeClr val="tx1"/>
                </a:solidFill>
              </a:rPr>
              <a:t> to look at the event</a:t>
            </a:r>
            <a:endParaRPr lang="fr-FR" sz="1100" dirty="0"/>
          </a:p>
        </p:txBody>
      </p:sp>
      <p:sp>
        <p:nvSpPr>
          <p:cNvPr id="118" name="Rectangle 117"/>
          <p:cNvSpPr/>
          <p:nvPr/>
        </p:nvSpPr>
        <p:spPr>
          <a:xfrm>
            <a:off x="8709618" y="5894300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119" name="Rectangle 118"/>
          <p:cNvSpPr/>
          <p:nvPr/>
        </p:nvSpPr>
        <p:spPr>
          <a:xfrm>
            <a:off x="3850276" y="2898579"/>
            <a:ext cx="7160287" cy="1241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988035" y="3011675"/>
            <a:ext cx="193315" cy="94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920882" y="2926422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9812611" y="2897549"/>
            <a:ext cx="1268558" cy="1248400"/>
            <a:chOff x="3416060" y="2760453"/>
            <a:chExt cx="431321" cy="431321"/>
          </a:xfrm>
        </p:grpSpPr>
        <p:sp>
          <p:nvSpPr>
            <p:cNvPr id="123" name="Rectangle 122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6" name="Rectangle 125"/>
          <p:cNvSpPr/>
          <p:nvPr/>
        </p:nvSpPr>
        <p:spPr>
          <a:xfrm>
            <a:off x="3241313" y="2887389"/>
            <a:ext cx="51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26 </a:t>
            </a:r>
          </a:p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Apr</a:t>
            </a:r>
            <a:endParaRPr lang="fr-FR" dirty="0"/>
          </a:p>
        </p:txBody>
      </p:sp>
      <p:sp>
        <p:nvSpPr>
          <p:cNvPr id="127" name="Rectangle 126"/>
          <p:cNvSpPr/>
          <p:nvPr/>
        </p:nvSpPr>
        <p:spPr>
          <a:xfrm>
            <a:off x="3920882" y="3263374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128" name="Rectangle 127"/>
          <p:cNvSpPr/>
          <p:nvPr/>
        </p:nvSpPr>
        <p:spPr>
          <a:xfrm>
            <a:off x="3920882" y="3844944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pic>
        <p:nvPicPr>
          <p:cNvPr id="129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62" y="3237399"/>
            <a:ext cx="738350" cy="7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ectangle 129"/>
          <p:cNvSpPr/>
          <p:nvPr/>
        </p:nvSpPr>
        <p:spPr>
          <a:xfrm>
            <a:off x="3920882" y="3554159"/>
            <a:ext cx="3776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This </a:t>
            </a:r>
            <a:r>
              <a:rPr lang="fr-FR" sz="1100" dirty="0" err="1" smtClean="0">
                <a:solidFill>
                  <a:schemeClr val="tx1"/>
                </a:solidFill>
              </a:rPr>
              <a:t>is</a:t>
            </a:r>
            <a:r>
              <a:rPr lang="fr-FR" sz="1100" dirty="0" smtClean="0">
                <a:solidFill>
                  <a:schemeClr val="tx1"/>
                </a:solidFill>
              </a:rPr>
              <a:t> a one line description to </a:t>
            </a:r>
            <a:r>
              <a:rPr lang="fr-FR" sz="1100" dirty="0" err="1" smtClean="0">
                <a:solidFill>
                  <a:schemeClr val="tx1"/>
                </a:solidFill>
              </a:rPr>
              <a:t>tease</a:t>
            </a:r>
            <a:r>
              <a:rPr lang="fr-FR" sz="1100" dirty="0" smtClean="0">
                <a:solidFill>
                  <a:schemeClr val="tx1"/>
                </a:solidFill>
              </a:rPr>
              <a:t> </a:t>
            </a:r>
            <a:r>
              <a:rPr lang="fr-FR" sz="1100" dirty="0" err="1" smtClean="0">
                <a:solidFill>
                  <a:schemeClr val="tx1"/>
                </a:solidFill>
              </a:rPr>
              <a:t>users</a:t>
            </a:r>
            <a:r>
              <a:rPr lang="fr-FR" sz="1100" dirty="0" smtClean="0">
                <a:solidFill>
                  <a:schemeClr val="tx1"/>
                </a:solidFill>
              </a:rPr>
              <a:t> to look at the event</a:t>
            </a:r>
            <a:endParaRPr lang="fr-FR" sz="1100" dirty="0"/>
          </a:p>
        </p:txBody>
      </p:sp>
      <p:sp>
        <p:nvSpPr>
          <p:cNvPr id="131" name="Rectangle 130"/>
          <p:cNvSpPr/>
          <p:nvPr/>
        </p:nvSpPr>
        <p:spPr>
          <a:xfrm>
            <a:off x="8709618" y="2940997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132" name="Rectangle 131"/>
          <p:cNvSpPr/>
          <p:nvPr/>
        </p:nvSpPr>
        <p:spPr>
          <a:xfrm>
            <a:off x="3850276" y="4394033"/>
            <a:ext cx="7160287" cy="1241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988035" y="4537609"/>
            <a:ext cx="193315" cy="94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3920882" y="4421876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9812611" y="4393003"/>
            <a:ext cx="1268558" cy="1248400"/>
            <a:chOff x="3416060" y="2760453"/>
            <a:chExt cx="431321" cy="431321"/>
          </a:xfrm>
        </p:grpSpPr>
        <p:sp>
          <p:nvSpPr>
            <p:cNvPr id="136" name="Rectangle 135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9" name="Rectangle 138"/>
          <p:cNvSpPr/>
          <p:nvPr/>
        </p:nvSpPr>
        <p:spPr>
          <a:xfrm>
            <a:off x="3204989" y="4403163"/>
            <a:ext cx="592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 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May</a:t>
            </a:r>
            <a:endParaRPr lang="fr-FR" dirty="0"/>
          </a:p>
        </p:txBody>
      </p:sp>
      <p:sp>
        <p:nvSpPr>
          <p:cNvPr id="140" name="Rectangle 139"/>
          <p:cNvSpPr/>
          <p:nvPr/>
        </p:nvSpPr>
        <p:spPr>
          <a:xfrm>
            <a:off x="3920882" y="4758828"/>
            <a:ext cx="7521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/>
              <a:t>Saragosse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3920882" y="5340398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920882" y="5049613"/>
            <a:ext cx="3776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This </a:t>
            </a:r>
            <a:r>
              <a:rPr lang="fr-FR" sz="1100" dirty="0" err="1" smtClean="0">
                <a:solidFill>
                  <a:schemeClr val="tx1"/>
                </a:solidFill>
              </a:rPr>
              <a:t>is</a:t>
            </a:r>
            <a:r>
              <a:rPr lang="fr-FR" sz="1100" dirty="0" smtClean="0">
                <a:solidFill>
                  <a:schemeClr val="tx1"/>
                </a:solidFill>
              </a:rPr>
              <a:t> a one line description to </a:t>
            </a:r>
            <a:r>
              <a:rPr lang="fr-FR" sz="1100" dirty="0" err="1" smtClean="0">
                <a:solidFill>
                  <a:schemeClr val="tx1"/>
                </a:solidFill>
              </a:rPr>
              <a:t>tease</a:t>
            </a:r>
            <a:r>
              <a:rPr lang="fr-FR" sz="1100" dirty="0" smtClean="0">
                <a:solidFill>
                  <a:schemeClr val="tx1"/>
                </a:solidFill>
              </a:rPr>
              <a:t> </a:t>
            </a:r>
            <a:r>
              <a:rPr lang="fr-FR" sz="1100" dirty="0" err="1" smtClean="0">
                <a:solidFill>
                  <a:schemeClr val="tx1"/>
                </a:solidFill>
              </a:rPr>
              <a:t>users</a:t>
            </a:r>
            <a:r>
              <a:rPr lang="fr-FR" sz="1100" dirty="0" smtClean="0">
                <a:solidFill>
                  <a:schemeClr val="tx1"/>
                </a:solidFill>
              </a:rPr>
              <a:t> to look at the event</a:t>
            </a:r>
            <a:endParaRPr lang="fr-FR" sz="1100" dirty="0"/>
          </a:p>
        </p:txBody>
      </p:sp>
      <p:sp>
        <p:nvSpPr>
          <p:cNvPr id="143" name="Rectangle 142"/>
          <p:cNvSpPr/>
          <p:nvPr/>
        </p:nvSpPr>
        <p:spPr>
          <a:xfrm>
            <a:off x="8709618" y="4436451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pic>
        <p:nvPicPr>
          <p:cNvPr id="144" name="Picture 2" descr="coffee, cup, hot, tea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18" y="4748511"/>
            <a:ext cx="710129" cy="71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Straight Connector 144"/>
          <p:cNvCxnSpPr/>
          <p:nvPr/>
        </p:nvCxnSpPr>
        <p:spPr>
          <a:xfrm>
            <a:off x="-4782" y="2057981"/>
            <a:ext cx="2424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-12402" y="2638534"/>
            <a:ext cx="24475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-10160" y="-41422"/>
            <a:ext cx="12202160" cy="6899422"/>
          </a:xfrm>
          <a:prstGeom prst="rect">
            <a:avLst/>
          </a:prstGeom>
          <a:solidFill>
            <a:srgbClr val="F2F2F2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</a:rPr>
              <a:t>Find an event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839" y="3940731"/>
            <a:ext cx="10521928" cy="2169825"/>
          </a:xfrm>
          <a:prstGeom prst="rect">
            <a:avLst/>
          </a:prstGeom>
          <a:solidFill>
            <a:srgbClr val="FFFFFF">
              <a:alpha val="56863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Here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all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about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finding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 event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quickest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way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possible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Filters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focus of the page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 default all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events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filters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helps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user to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the one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looking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on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homepage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user selects the event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looking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39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44930" y="106327"/>
            <a:ext cx="5678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r>
              <a:rPr lang="fr-FR" sz="2000" b="1" dirty="0" smtClean="0">
                <a:solidFill>
                  <a:schemeClr val="tx1"/>
                </a:solidFill>
              </a:rPr>
              <a:t> –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burner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event in Europe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19519" y="1508142"/>
            <a:ext cx="9772481" cy="55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419519" y="949959"/>
            <a:ext cx="9769303" cy="55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0" y="607524"/>
            <a:ext cx="12192000" cy="329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0" y="955345"/>
            <a:ext cx="2416342" cy="1102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2417622" y="924554"/>
            <a:ext cx="9774378" cy="577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2417622" y="1494056"/>
            <a:ext cx="9774378" cy="577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0" y="2071122"/>
            <a:ext cx="2416342" cy="47868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2417756" y="2064843"/>
            <a:ext cx="9771066" cy="4840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06671" y="548897"/>
            <a:ext cx="99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Nav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bar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6403034" y="1051046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: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what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6370976" y="1577570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: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when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448990" y="4188690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: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where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6540320" y="4272505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Events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list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502465" y="1316410"/>
            <a:ext cx="1355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Title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: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filters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88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83171" y="765396"/>
            <a:ext cx="637765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Events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basic information to help user </a:t>
            </a:r>
            <a:r>
              <a:rPr lang="fr-FR" dirty="0" err="1"/>
              <a:t>discriminates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and </a:t>
            </a:r>
            <a:r>
              <a:rPr lang="fr-FR" dirty="0" err="1"/>
              <a:t>find</a:t>
            </a:r>
            <a:r>
              <a:rPr lang="fr-FR" dirty="0"/>
              <a:t> the one </a:t>
            </a:r>
            <a:r>
              <a:rPr lang="fr-FR" dirty="0" err="1"/>
              <a:t>he’s</a:t>
            </a:r>
            <a:r>
              <a:rPr lang="fr-FR" dirty="0"/>
              <a:t> </a:t>
            </a:r>
            <a:r>
              <a:rPr lang="fr-FR" dirty="0" err="1"/>
              <a:t>looking</a:t>
            </a:r>
            <a:r>
              <a:rPr lang="fr-FR" dirty="0"/>
              <a:t> for. </a:t>
            </a:r>
            <a:r>
              <a:rPr lang="fr-FR" dirty="0" err="1"/>
              <a:t>Highlight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made on </a:t>
            </a:r>
            <a:r>
              <a:rPr lang="fr-FR" dirty="0" err="1"/>
              <a:t>event’s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and font variations </a:t>
            </a:r>
            <a:r>
              <a:rPr lang="fr-FR" dirty="0" err="1"/>
              <a:t>hierarchizes</a:t>
            </a:r>
            <a:r>
              <a:rPr lang="fr-FR" dirty="0"/>
              <a:t> information importance.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Events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categorized</a:t>
            </a:r>
            <a:r>
              <a:rPr lang="fr-FR" dirty="0" smtClean="0"/>
              <a:t> by city or </a:t>
            </a:r>
            <a:r>
              <a:rPr lang="fr-FR" dirty="0" err="1" smtClean="0"/>
              <a:t>weeks</a:t>
            </a:r>
            <a:r>
              <a:rPr lang="fr-FR" dirty="0" smtClean="0"/>
              <a:t> in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’ </a:t>
            </a:r>
            <a:r>
              <a:rPr lang="fr-FR" dirty="0" err="1" smtClean="0"/>
              <a:t>list</a:t>
            </a:r>
            <a:r>
              <a:rPr lang="fr-F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An image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associated</a:t>
            </a:r>
            <a:r>
              <a:rPr lang="fr-FR" dirty="0" smtClean="0"/>
              <a:t> to </a:t>
            </a:r>
            <a:r>
              <a:rPr lang="fr-FR" dirty="0" err="1" smtClean="0"/>
              <a:t>each</a:t>
            </a:r>
            <a:r>
              <a:rPr lang="fr-FR" dirty="0" smtClean="0"/>
              <a:t> event, and to </a:t>
            </a:r>
            <a:r>
              <a:rPr lang="fr-FR" dirty="0" err="1" smtClean="0"/>
              <a:t>each</a:t>
            </a:r>
            <a:r>
              <a:rPr lang="fr-FR" dirty="0" smtClean="0"/>
              <a:t> group.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Number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views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event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displayed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to guide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are </a:t>
            </a:r>
            <a:r>
              <a:rPr lang="fr-FR" dirty="0" err="1"/>
              <a:t>looking</a:t>
            </a:r>
            <a:r>
              <a:rPr lang="fr-FR" dirty="0"/>
              <a:t> for </a:t>
            </a:r>
            <a:r>
              <a:rPr lang="fr-FR" dirty="0" err="1"/>
              <a:t>popular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event type, an </a:t>
            </a:r>
            <a:r>
              <a:rPr lang="fr-FR" dirty="0" err="1"/>
              <a:t>icon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.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icons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displayed</a:t>
            </a:r>
            <a:r>
              <a:rPr lang="fr-FR" dirty="0"/>
              <a:t> on </a:t>
            </a:r>
            <a:r>
              <a:rPr lang="fr-FR" dirty="0" err="1"/>
              <a:t>maps</a:t>
            </a:r>
            <a:r>
              <a:rPr lang="fr-FR" dirty="0"/>
              <a:t>,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dirty="0"/>
              <a:t> and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rapid</a:t>
            </a:r>
            <a:r>
              <a:rPr lang="fr-FR" dirty="0"/>
              <a:t> recognition of </a:t>
            </a:r>
            <a:r>
              <a:rPr lang="fr-FR" dirty="0" err="1"/>
              <a:t>events</a:t>
            </a:r>
            <a:r>
              <a:rPr lang="fr-F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38073" y="232684"/>
            <a:ext cx="8785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Events</a:t>
            </a:r>
            <a:endParaRPr lang="fr-FR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8877" b="43568"/>
          <a:stretch/>
        </p:blipFill>
        <p:spPr>
          <a:xfrm>
            <a:off x="530078" y="883920"/>
            <a:ext cx="4384170" cy="1330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78" y="2359458"/>
            <a:ext cx="4397522" cy="924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78" y="3428785"/>
            <a:ext cx="4384170" cy="1564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78" y="5095025"/>
            <a:ext cx="4397522" cy="17629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094480" y="1036320"/>
            <a:ext cx="1706880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747520" y="1036320"/>
            <a:ext cx="4053840" cy="1656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914248" y="3017665"/>
            <a:ext cx="887112" cy="48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936240" y="3924431"/>
            <a:ext cx="2865120" cy="840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184400" y="4754880"/>
            <a:ext cx="3616960" cy="883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65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44930" y="106327"/>
            <a:ext cx="5678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r>
              <a:rPr lang="fr-FR" sz="2000" b="1" dirty="0" smtClean="0">
                <a:solidFill>
                  <a:schemeClr val="tx1"/>
                </a:solidFill>
              </a:rPr>
              <a:t> –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burner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event in Europe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02240" y="101785"/>
            <a:ext cx="147320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-4782" y="594874"/>
            <a:ext cx="2424301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Find an event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422697" y="594874"/>
            <a:ext cx="3285332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Europeans local groups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08030" y="594874"/>
            <a:ext cx="3131170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The 10 principles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39200" y="594874"/>
            <a:ext cx="33527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4" name="Rectangle 3"/>
          <p:cNvSpPr/>
          <p:nvPr/>
        </p:nvSpPr>
        <p:spPr>
          <a:xfrm>
            <a:off x="-4782" y="1629091"/>
            <a:ext cx="802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/>
              <a:t>Where</a:t>
            </a:r>
            <a:r>
              <a:rPr lang="fr-FR" sz="1400" dirty="0" smtClean="0"/>
              <a:t> ?</a:t>
            </a:r>
            <a:endParaRPr lang="fr-FR" sz="1400" dirty="0"/>
          </a:p>
        </p:txBody>
      </p:sp>
      <p:sp>
        <p:nvSpPr>
          <p:cNvPr id="80" name="Rectangle 79"/>
          <p:cNvSpPr/>
          <p:nvPr/>
        </p:nvSpPr>
        <p:spPr>
          <a:xfrm>
            <a:off x="1592760" y="1614867"/>
            <a:ext cx="747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/>
              <a:t>When</a:t>
            </a:r>
            <a:r>
              <a:rPr lang="fr-FR" sz="1400" dirty="0" smtClean="0"/>
              <a:t> ?</a:t>
            </a:r>
            <a:endParaRPr lang="fr-FR" sz="1400" dirty="0"/>
          </a:p>
        </p:txBody>
      </p:sp>
      <p:sp>
        <p:nvSpPr>
          <p:cNvPr id="81" name="Rectangle 80"/>
          <p:cNvSpPr/>
          <p:nvPr/>
        </p:nvSpPr>
        <p:spPr>
          <a:xfrm>
            <a:off x="1592760" y="1062163"/>
            <a:ext cx="708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/>
              <a:t>What</a:t>
            </a:r>
            <a:r>
              <a:rPr lang="fr-FR" sz="1400" dirty="0" smtClean="0"/>
              <a:t> ?</a:t>
            </a:r>
            <a:endParaRPr lang="fr-FR" sz="1400" dirty="0"/>
          </a:p>
        </p:txBody>
      </p:sp>
      <p:sp>
        <p:nvSpPr>
          <p:cNvPr id="83" name="Rectangle 82"/>
          <p:cNvSpPr/>
          <p:nvPr/>
        </p:nvSpPr>
        <p:spPr>
          <a:xfrm>
            <a:off x="2419519" y="1508142"/>
            <a:ext cx="9772481" cy="55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419519" y="949959"/>
            <a:ext cx="9769303" cy="55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528788" y="1665967"/>
            <a:ext cx="8242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err="1" smtClean="0"/>
              <a:t>Beginning</a:t>
            </a:r>
            <a:r>
              <a:rPr lang="fr-FR" sz="800" dirty="0" smtClean="0"/>
              <a:t> </a:t>
            </a:r>
            <a:r>
              <a:rPr lang="fr-FR" sz="800" dirty="0" err="1" smtClean="0"/>
              <a:t>after</a:t>
            </a:r>
            <a:endParaRPr lang="fr-FR" sz="800" dirty="0"/>
          </a:p>
        </p:txBody>
      </p:sp>
      <p:sp>
        <p:nvSpPr>
          <p:cNvPr id="111" name="Rectangle 110"/>
          <p:cNvSpPr/>
          <p:nvPr/>
        </p:nvSpPr>
        <p:spPr>
          <a:xfrm>
            <a:off x="5072901" y="1665967"/>
            <a:ext cx="9012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err="1" smtClean="0"/>
              <a:t>Beginning</a:t>
            </a:r>
            <a:r>
              <a:rPr lang="fr-FR" sz="800" dirty="0" smtClean="0"/>
              <a:t> </a:t>
            </a:r>
            <a:r>
              <a:rPr lang="fr-FR" sz="800" dirty="0" err="1" smtClean="0"/>
              <a:t>before</a:t>
            </a:r>
            <a:endParaRPr lang="fr-FR" sz="800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406464" y="1057604"/>
            <a:ext cx="312660" cy="312660"/>
            <a:chOff x="3416060" y="2760453"/>
            <a:chExt cx="431321" cy="431321"/>
          </a:xfrm>
        </p:grpSpPr>
        <p:sp>
          <p:nvSpPr>
            <p:cNvPr id="113" name="Rectangle 112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6" name="TextBox 115"/>
          <p:cNvSpPr txBox="1"/>
          <p:nvPr/>
        </p:nvSpPr>
        <p:spPr>
          <a:xfrm>
            <a:off x="5719124" y="1106212"/>
            <a:ext cx="292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All</a:t>
            </a:r>
            <a:endParaRPr lang="fr-FR" sz="800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6193094" y="1057604"/>
            <a:ext cx="312660" cy="312660"/>
            <a:chOff x="3416060" y="2760453"/>
            <a:chExt cx="431321" cy="431321"/>
          </a:xfrm>
        </p:grpSpPr>
        <p:sp>
          <p:nvSpPr>
            <p:cNvPr id="118" name="Rectangle 117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1" name="TextBox 120"/>
          <p:cNvSpPr txBox="1"/>
          <p:nvPr/>
        </p:nvSpPr>
        <p:spPr>
          <a:xfrm>
            <a:off x="6505754" y="1106212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Burning Cafés</a:t>
            </a:r>
            <a:endParaRPr lang="fr-F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7325719" y="1057604"/>
            <a:ext cx="312660" cy="312660"/>
            <a:chOff x="3416060" y="2760453"/>
            <a:chExt cx="431321" cy="431321"/>
          </a:xfrm>
        </p:grpSpPr>
        <p:sp>
          <p:nvSpPr>
            <p:cNvPr id="123" name="Rectangle 122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6" name="TextBox 125"/>
          <p:cNvSpPr txBox="1"/>
          <p:nvPr/>
        </p:nvSpPr>
        <p:spPr>
          <a:xfrm>
            <a:off x="7638379" y="1106212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nights</a:t>
            </a:r>
            <a:endParaRPr lang="fr-FR" sz="8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9546197" y="1057604"/>
            <a:ext cx="312660" cy="312660"/>
            <a:chOff x="3416060" y="2760453"/>
            <a:chExt cx="431321" cy="431321"/>
          </a:xfrm>
        </p:grpSpPr>
        <p:sp>
          <p:nvSpPr>
            <p:cNvPr id="128" name="Rectangle 127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29" name="Straight Connector 128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1" name="TextBox 130"/>
          <p:cNvSpPr txBox="1"/>
          <p:nvPr/>
        </p:nvSpPr>
        <p:spPr>
          <a:xfrm>
            <a:off x="9858857" y="1106212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week</a:t>
            </a:r>
            <a:r>
              <a:rPr lang="fr-FR" sz="800" dirty="0" smtClean="0"/>
              <a:t> ends</a:t>
            </a:r>
            <a:endParaRPr lang="fr-FR" sz="800" dirty="0"/>
          </a:p>
        </p:txBody>
      </p:sp>
      <p:grpSp>
        <p:nvGrpSpPr>
          <p:cNvPr id="132" name="Group 131"/>
          <p:cNvGrpSpPr/>
          <p:nvPr/>
        </p:nvGrpSpPr>
        <p:grpSpPr>
          <a:xfrm>
            <a:off x="10938391" y="1057604"/>
            <a:ext cx="312660" cy="312660"/>
            <a:chOff x="3416060" y="2760453"/>
            <a:chExt cx="431321" cy="431321"/>
          </a:xfrm>
        </p:grpSpPr>
        <p:sp>
          <p:nvSpPr>
            <p:cNvPr id="133" name="Rectangle 132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34" name="Straight Connector 133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6" name="TextBox 135"/>
          <p:cNvSpPr txBox="1"/>
          <p:nvPr/>
        </p:nvSpPr>
        <p:spPr>
          <a:xfrm>
            <a:off x="11251051" y="1106212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Regional</a:t>
            </a:r>
            <a:r>
              <a:rPr lang="fr-FR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Event</a:t>
            </a:r>
            <a:endParaRPr lang="fr-F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8904065" y="1106212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Decomp</a:t>
            </a:r>
            <a:endParaRPr lang="fr-FR" sz="800" dirty="0"/>
          </a:p>
        </p:txBody>
      </p:sp>
      <p:sp>
        <p:nvSpPr>
          <p:cNvPr id="9" name="Rectangle 8"/>
          <p:cNvSpPr/>
          <p:nvPr/>
        </p:nvSpPr>
        <p:spPr>
          <a:xfrm>
            <a:off x="4418601" y="1126617"/>
            <a:ext cx="9525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smtClean="0">
                <a:solidFill>
                  <a:prstClr val="black"/>
                </a:solidFill>
              </a:rPr>
              <a:t>Select event type :</a:t>
            </a:r>
            <a:endParaRPr lang="fr-FR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8565618" y="1057604"/>
            <a:ext cx="312660" cy="312660"/>
            <a:chOff x="3416060" y="2760453"/>
            <a:chExt cx="431321" cy="431321"/>
          </a:xfrm>
        </p:grpSpPr>
        <p:sp>
          <p:nvSpPr>
            <p:cNvPr id="152" name="Rectangle 15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244657"/>
              </p:ext>
            </p:extLst>
          </p:nvPr>
        </p:nvGraphicFramePr>
        <p:xfrm>
          <a:off x="0" y="2048796"/>
          <a:ext cx="2437616" cy="480920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437616"/>
              </a:tblGrid>
              <a:tr h="601151"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All Europe</a:t>
                      </a:r>
                      <a:endParaRPr lang="fr-FR" sz="1400" b="1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Spain</a:t>
                      </a:r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France</a:t>
                      </a:r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UK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Deutschland</a:t>
                      </a:r>
                      <a:endParaRPr lang="fr-FR" sz="1400" dirty="0" smtClean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Germany</a:t>
                      </a:r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823110" y="2201027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(19)</a:t>
            </a:r>
            <a:endParaRPr lang="fr-FR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914480" y="277296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(2)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914480" y="342320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(3)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914480" y="399216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(2)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914480" y="4590886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(4)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914480" y="5189609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(5)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rot="16200000">
            <a:off x="2255855" y="2276094"/>
            <a:ext cx="197900" cy="1758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Isosceles Triangle 1"/>
          <p:cNvSpPr/>
          <p:nvPr/>
        </p:nvSpPr>
        <p:spPr>
          <a:xfrm rot="10800000">
            <a:off x="198426" y="1933121"/>
            <a:ext cx="274320" cy="9340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74" name="Isosceles Triangle 73"/>
          <p:cNvSpPr/>
          <p:nvPr/>
        </p:nvSpPr>
        <p:spPr>
          <a:xfrm rot="5400000">
            <a:off x="2191538" y="1175859"/>
            <a:ext cx="274320" cy="9340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76" name="Isosceles Triangle 75"/>
          <p:cNvSpPr/>
          <p:nvPr/>
        </p:nvSpPr>
        <p:spPr>
          <a:xfrm rot="5400000">
            <a:off x="2189897" y="1737544"/>
            <a:ext cx="274320" cy="9340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4782" y="1085399"/>
            <a:ext cx="765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2"/>
                </a:solidFill>
              </a:rPr>
              <a:t>Filters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373419" y="1608977"/>
            <a:ext cx="1410269" cy="3294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fr-FR" sz="800" i="1" dirty="0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974110" y="1608977"/>
            <a:ext cx="1410269" cy="3294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fr-FR" sz="800" i="1" dirty="0">
              <a:solidFill>
                <a:prstClr val="black"/>
              </a:solidFill>
            </a:endParaRPr>
          </a:p>
        </p:txBody>
      </p:sp>
      <p:pic>
        <p:nvPicPr>
          <p:cNvPr id="2050" name="Picture 2" descr="calendar, date, event, month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95" y="1681386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alendar, date, event, month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036" y="1681386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/>
          <p:cNvSpPr/>
          <p:nvPr/>
        </p:nvSpPr>
        <p:spPr>
          <a:xfrm>
            <a:off x="2606906" y="1077709"/>
            <a:ext cx="1785907" cy="3294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sz="800" i="1" dirty="0" smtClean="0">
                <a:solidFill>
                  <a:prstClr val="black"/>
                </a:solidFill>
              </a:rPr>
              <a:t>        Enter event </a:t>
            </a:r>
            <a:r>
              <a:rPr lang="fr-FR" sz="800" i="1" dirty="0" err="1" smtClean="0">
                <a:solidFill>
                  <a:prstClr val="black"/>
                </a:solidFill>
              </a:rPr>
              <a:t>name</a:t>
            </a:r>
            <a:endParaRPr lang="fr-FR" sz="800" i="1" dirty="0">
              <a:solidFill>
                <a:prstClr val="black"/>
              </a:solidFill>
            </a:endParaRPr>
          </a:p>
        </p:txBody>
      </p:sp>
      <p:pic>
        <p:nvPicPr>
          <p:cNvPr id="91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74562" y="1160050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2862545" y="2599001"/>
            <a:ext cx="133110" cy="4899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606907" y="2235470"/>
            <a:ext cx="7152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b="1" dirty="0" smtClean="0"/>
              <a:t>11 </a:t>
            </a:r>
            <a:r>
              <a:rPr lang="fr-FR" sz="1000" b="1" dirty="0" err="1" smtClean="0"/>
              <a:t>cities</a:t>
            </a:r>
            <a:r>
              <a:rPr lang="fr-FR" sz="1000" b="1" dirty="0" smtClean="0"/>
              <a:t> : </a:t>
            </a:r>
            <a:endParaRPr lang="fr-FR" sz="1000" b="1" dirty="0"/>
          </a:p>
        </p:txBody>
      </p:sp>
      <p:sp>
        <p:nvSpPr>
          <p:cNvPr id="138" name="Rectangle 137"/>
          <p:cNvSpPr/>
          <p:nvPr/>
        </p:nvSpPr>
        <p:spPr>
          <a:xfrm>
            <a:off x="8386574" y="2235470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Barcelona</a:t>
            </a:r>
            <a:endParaRPr lang="fr-FR" sz="1000" dirty="0"/>
          </a:p>
        </p:txBody>
      </p:sp>
      <p:sp>
        <p:nvSpPr>
          <p:cNvPr id="139" name="Rectangle 138"/>
          <p:cNvSpPr/>
          <p:nvPr/>
        </p:nvSpPr>
        <p:spPr>
          <a:xfrm>
            <a:off x="9243568" y="2235470"/>
            <a:ext cx="651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Zaragoza</a:t>
            </a:r>
            <a:endParaRPr lang="fr-FR" sz="1000" dirty="0"/>
          </a:p>
        </p:txBody>
      </p:sp>
      <p:sp>
        <p:nvSpPr>
          <p:cNvPr id="140" name="Rectangle 139"/>
          <p:cNvSpPr/>
          <p:nvPr/>
        </p:nvSpPr>
        <p:spPr>
          <a:xfrm>
            <a:off x="10047663" y="2235470"/>
            <a:ext cx="7617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err="1" smtClean="0"/>
              <a:t>Benicassim</a:t>
            </a:r>
            <a:endParaRPr lang="fr-FR" sz="1000" dirty="0"/>
          </a:p>
        </p:txBody>
      </p:sp>
      <p:sp>
        <p:nvSpPr>
          <p:cNvPr id="141" name="Rectangle 140"/>
          <p:cNvSpPr/>
          <p:nvPr/>
        </p:nvSpPr>
        <p:spPr>
          <a:xfrm>
            <a:off x="10962361" y="2235470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err="1" smtClean="0"/>
              <a:t>Tequilando</a:t>
            </a:r>
            <a:endParaRPr lang="fr-FR" sz="1000" dirty="0"/>
          </a:p>
        </p:txBody>
      </p:sp>
      <p:sp>
        <p:nvSpPr>
          <p:cNvPr id="146" name="Rectangle 145"/>
          <p:cNvSpPr/>
          <p:nvPr/>
        </p:nvSpPr>
        <p:spPr>
          <a:xfrm>
            <a:off x="3312549" y="2235470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Frankfurt</a:t>
            </a:r>
            <a:endParaRPr lang="fr-FR" sz="1000" dirty="0"/>
          </a:p>
        </p:txBody>
      </p:sp>
      <p:sp>
        <p:nvSpPr>
          <p:cNvPr id="147" name="Rectangle 146"/>
          <p:cNvSpPr/>
          <p:nvPr/>
        </p:nvSpPr>
        <p:spPr>
          <a:xfrm>
            <a:off x="4134277" y="2235470"/>
            <a:ext cx="4347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Paris</a:t>
            </a:r>
            <a:endParaRPr lang="fr-FR" sz="1000" dirty="0"/>
          </a:p>
        </p:txBody>
      </p:sp>
      <p:sp>
        <p:nvSpPr>
          <p:cNvPr id="148" name="Rectangle 147"/>
          <p:cNvSpPr/>
          <p:nvPr/>
        </p:nvSpPr>
        <p:spPr>
          <a:xfrm>
            <a:off x="4721966" y="2235470"/>
            <a:ext cx="5757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London</a:t>
            </a:r>
            <a:endParaRPr lang="fr-FR" sz="1000" dirty="0"/>
          </a:p>
        </p:txBody>
      </p:sp>
      <p:sp>
        <p:nvSpPr>
          <p:cNvPr id="149" name="Rectangle 148"/>
          <p:cNvSpPr/>
          <p:nvPr/>
        </p:nvSpPr>
        <p:spPr>
          <a:xfrm>
            <a:off x="5450720" y="2235470"/>
            <a:ext cx="7938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Amsterdam</a:t>
            </a:r>
            <a:endParaRPr lang="fr-FR" sz="1000" dirty="0"/>
          </a:p>
        </p:txBody>
      </p:sp>
      <p:sp>
        <p:nvSpPr>
          <p:cNvPr id="166" name="Rectangle 165"/>
          <p:cNvSpPr/>
          <p:nvPr/>
        </p:nvSpPr>
        <p:spPr>
          <a:xfrm>
            <a:off x="6397482" y="2235470"/>
            <a:ext cx="6591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Toulouse</a:t>
            </a:r>
            <a:endParaRPr lang="fr-FR" sz="1000" dirty="0"/>
          </a:p>
        </p:txBody>
      </p:sp>
      <p:sp>
        <p:nvSpPr>
          <p:cNvPr id="167" name="Rectangle 166"/>
          <p:cNvSpPr/>
          <p:nvPr/>
        </p:nvSpPr>
        <p:spPr>
          <a:xfrm>
            <a:off x="7209592" y="2231400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Nice</a:t>
            </a:r>
            <a:endParaRPr lang="fr-FR" sz="1000" dirty="0"/>
          </a:p>
        </p:txBody>
      </p:sp>
      <p:sp>
        <p:nvSpPr>
          <p:cNvPr id="171" name="Rectangle 170"/>
          <p:cNvSpPr/>
          <p:nvPr/>
        </p:nvSpPr>
        <p:spPr>
          <a:xfrm>
            <a:off x="7778045" y="2242570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Turin</a:t>
            </a:r>
            <a:endParaRPr lang="fr-FR" sz="1000" dirty="0"/>
          </a:p>
        </p:txBody>
      </p:sp>
      <p:sp>
        <p:nvSpPr>
          <p:cNvPr id="178" name="Rectangle 177"/>
          <p:cNvSpPr/>
          <p:nvPr/>
        </p:nvSpPr>
        <p:spPr>
          <a:xfrm>
            <a:off x="3850276" y="5851882"/>
            <a:ext cx="7160287" cy="1241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988035" y="5924338"/>
            <a:ext cx="193315" cy="94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3920882" y="5879725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181" name="Group 180"/>
          <p:cNvGrpSpPr/>
          <p:nvPr/>
        </p:nvGrpSpPr>
        <p:grpSpPr>
          <a:xfrm>
            <a:off x="9812611" y="5850852"/>
            <a:ext cx="1268558" cy="1248400"/>
            <a:chOff x="3416060" y="2760453"/>
            <a:chExt cx="431321" cy="431321"/>
          </a:xfrm>
        </p:grpSpPr>
        <p:sp>
          <p:nvSpPr>
            <p:cNvPr id="182" name="Rectangle 18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83" name="Straight Connector 18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5" name="Rectangle 184"/>
          <p:cNvSpPr/>
          <p:nvPr/>
        </p:nvSpPr>
        <p:spPr>
          <a:xfrm>
            <a:off x="3204990" y="5830532"/>
            <a:ext cx="592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14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May</a:t>
            </a:r>
            <a:endParaRPr lang="fr-FR" dirty="0"/>
          </a:p>
        </p:txBody>
      </p:sp>
      <p:sp>
        <p:nvSpPr>
          <p:cNvPr id="186" name="Rectangle 185"/>
          <p:cNvSpPr/>
          <p:nvPr/>
        </p:nvSpPr>
        <p:spPr>
          <a:xfrm>
            <a:off x="3920882" y="6216677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187" name="Rectangle 186"/>
          <p:cNvSpPr/>
          <p:nvPr/>
        </p:nvSpPr>
        <p:spPr>
          <a:xfrm>
            <a:off x="3920882" y="6798247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pic>
        <p:nvPicPr>
          <p:cNvPr id="188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62" y="6190702"/>
            <a:ext cx="738350" cy="7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Rectangle 188"/>
          <p:cNvSpPr/>
          <p:nvPr/>
        </p:nvSpPr>
        <p:spPr>
          <a:xfrm>
            <a:off x="3920882" y="6507462"/>
            <a:ext cx="3776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This </a:t>
            </a:r>
            <a:r>
              <a:rPr lang="fr-FR" sz="1100" dirty="0" err="1" smtClean="0">
                <a:solidFill>
                  <a:schemeClr val="tx1"/>
                </a:solidFill>
              </a:rPr>
              <a:t>is</a:t>
            </a:r>
            <a:r>
              <a:rPr lang="fr-FR" sz="1100" dirty="0" smtClean="0">
                <a:solidFill>
                  <a:schemeClr val="tx1"/>
                </a:solidFill>
              </a:rPr>
              <a:t> a one line description to </a:t>
            </a:r>
            <a:r>
              <a:rPr lang="fr-FR" sz="1100" dirty="0" err="1" smtClean="0">
                <a:solidFill>
                  <a:schemeClr val="tx1"/>
                </a:solidFill>
              </a:rPr>
              <a:t>tease</a:t>
            </a:r>
            <a:r>
              <a:rPr lang="fr-FR" sz="1100" dirty="0" smtClean="0">
                <a:solidFill>
                  <a:schemeClr val="tx1"/>
                </a:solidFill>
              </a:rPr>
              <a:t> </a:t>
            </a:r>
            <a:r>
              <a:rPr lang="fr-FR" sz="1100" dirty="0" err="1" smtClean="0">
                <a:solidFill>
                  <a:schemeClr val="tx1"/>
                </a:solidFill>
              </a:rPr>
              <a:t>users</a:t>
            </a:r>
            <a:r>
              <a:rPr lang="fr-FR" sz="1100" dirty="0" smtClean="0">
                <a:solidFill>
                  <a:schemeClr val="tx1"/>
                </a:solidFill>
              </a:rPr>
              <a:t> to look at the event</a:t>
            </a:r>
            <a:endParaRPr lang="fr-FR" sz="1100" dirty="0"/>
          </a:p>
        </p:txBody>
      </p:sp>
      <p:sp>
        <p:nvSpPr>
          <p:cNvPr id="190" name="Rectangle 189"/>
          <p:cNvSpPr/>
          <p:nvPr/>
        </p:nvSpPr>
        <p:spPr>
          <a:xfrm>
            <a:off x="8709618" y="5894300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191" name="Rectangle 190"/>
          <p:cNvSpPr/>
          <p:nvPr/>
        </p:nvSpPr>
        <p:spPr>
          <a:xfrm>
            <a:off x="3850276" y="2898579"/>
            <a:ext cx="7160287" cy="1241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2988035" y="3011675"/>
            <a:ext cx="193315" cy="94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3920882" y="2926422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194" name="Group 193"/>
          <p:cNvGrpSpPr/>
          <p:nvPr/>
        </p:nvGrpSpPr>
        <p:grpSpPr>
          <a:xfrm>
            <a:off x="9812611" y="2897549"/>
            <a:ext cx="1268558" cy="1248400"/>
            <a:chOff x="3416060" y="2760453"/>
            <a:chExt cx="431321" cy="431321"/>
          </a:xfrm>
        </p:grpSpPr>
        <p:sp>
          <p:nvSpPr>
            <p:cNvPr id="195" name="Rectangle 194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96" name="Straight Connector 195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8" name="Rectangle 197"/>
          <p:cNvSpPr/>
          <p:nvPr/>
        </p:nvSpPr>
        <p:spPr>
          <a:xfrm>
            <a:off x="3241313" y="2887389"/>
            <a:ext cx="51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26 </a:t>
            </a:r>
          </a:p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Apr</a:t>
            </a:r>
            <a:endParaRPr lang="fr-FR" dirty="0"/>
          </a:p>
        </p:txBody>
      </p:sp>
      <p:sp>
        <p:nvSpPr>
          <p:cNvPr id="199" name="Rectangle 198"/>
          <p:cNvSpPr/>
          <p:nvPr/>
        </p:nvSpPr>
        <p:spPr>
          <a:xfrm>
            <a:off x="3920882" y="3263374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200" name="Rectangle 199"/>
          <p:cNvSpPr/>
          <p:nvPr/>
        </p:nvSpPr>
        <p:spPr>
          <a:xfrm>
            <a:off x="3920882" y="3844944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pic>
        <p:nvPicPr>
          <p:cNvPr id="201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62" y="3237399"/>
            <a:ext cx="738350" cy="7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Rectangle 201"/>
          <p:cNvSpPr/>
          <p:nvPr/>
        </p:nvSpPr>
        <p:spPr>
          <a:xfrm>
            <a:off x="3920882" y="3554159"/>
            <a:ext cx="3776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This </a:t>
            </a:r>
            <a:r>
              <a:rPr lang="fr-FR" sz="1100" dirty="0" err="1" smtClean="0">
                <a:solidFill>
                  <a:schemeClr val="tx1"/>
                </a:solidFill>
              </a:rPr>
              <a:t>is</a:t>
            </a:r>
            <a:r>
              <a:rPr lang="fr-FR" sz="1100" dirty="0" smtClean="0">
                <a:solidFill>
                  <a:schemeClr val="tx1"/>
                </a:solidFill>
              </a:rPr>
              <a:t> a one line description to </a:t>
            </a:r>
            <a:r>
              <a:rPr lang="fr-FR" sz="1100" dirty="0" err="1" smtClean="0">
                <a:solidFill>
                  <a:schemeClr val="tx1"/>
                </a:solidFill>
              </a:rPr>
              <a:t>tease</a:t>
            </a:r>
            <a:r>
              <a:rPr lang="fr-FR" sz="1100" dirty="0" smtClean="0">
                <a:solidFill>
                  <a:schemeClr val="tx1"/>
                </a:solidFill>
              </a:rPr>
              <a:t> </a:t>
            </a:r>
            <a:r>
              <a:rPr lang="fr-FR" sz="1100" dirty="0" err="1" smtClean="0">
                <a:solidFill>
                  <a:schemeClr val="tx1"/>
                </a:solidFill>
              </a:rPr>
              <a:t>users</a:t>
            </a:r>
            <a:r>
              <a:rPr lang="fr-FR" sz="1100" dirty="0" smtClean="0">
                <a:solidFill>
                  <a:schemeClr val="tx1"/>
                </a:solidFill>
              </a:rPr>
              <a:t> to look at the event</a:t>
            </a:r>
            <a:endParaRPr lang="fr-FR" sz="1100" dirty="0"/>
          </a:p>
        </p:txBody>
      </p:sp>
      <p:sp>
        <p:nvSpPr>
          <p:cNvPr id="203" name="Rectangle 202"/>
          <p:cNvSpPr/>
          <p:nvPr/>
        </p:nvSpPr>
        <p:spPr>
          <a:xfrm>
            <a:off x="8709618" y="2940997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204" name="Rectangle 203"/>
          <p:cNvSpPr/>
          <p:nvPr/>
        </p:nvSpPr>
        <p:spPr>
          <a:xfrm>
            <a:off x="3850276" y="4394033"/>
            <a:ext cx="7160287" cy="1241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2988035" y="4537609"/>
            <a:ext cx="193315" cy="94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920882" y="4421876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207" name="Group 206"/>
          <p:cNvGrpSpPr/>
          <p:nvPr/>
        </p:nvGrpSpPr>
        <p:grpSpPr>
          <a:xfrm>
            <a:off x="9812611" y="4393003"/>
            <a:ext cx="1268558" cy="1248400"/>
            <a:chOff x="3416060" y="2760453"/>
            <a:chExt cx="431321" cy="431321"/>
          </a:xfrm>
        </p:grpSpPr>
        <p:sp>
          <p:nvSpPr>
            <p:cNvPr id="208" name="Rectangle 207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1" name="Rectangle 210"/>
          <p:cNvSpPr/>
          <p:nvPr/>
        </p:nvSpPr>
        <p:spPr>
          <a:xfrm>
            <a:off x="3204989" y="4403163"/>
            <a:ext cx="592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 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May</a:t>
            </a:r>
            <a:endParaRPr lang="fr-FR" dirty="0"/>
          </a:p>
        </p:txBody>
      </p:sp>
      <p:sp>
        <p:nvSpPr>
          <p:cNvPr id="212" name="Rectangle 211"/>
          <p:cNvSpPr/>
          <p:nvPr/>
        </p:nvSpPr>
        <p:spPr>
          <a:xfrm>
            <a:off x="3920882" y="4758828"/>
            <a:ext cx="7521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/>
              <a:t>Saragosse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3920882" y="5340398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3920882" y="5049613"/>
            <a:ext cx="3776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This </a:t>
            </a:r>
            <a:r>
              <a:rPr lang="fr-FR" sz="1100" dirty="0" err="1" smtClean="0">
                <a:solidFill>
                  <a:schemeClr val="tx1"/>
                </a:solidFill>
              </a:rPr>
              <a:t>is</a:t>
            </a:r>
            <a:r>
              <a:rPr lang="fr-FR" sz="1100" dirty="0" smtClean="0">
                <a:solidFill>
                  <a:schemeClr val="tx1"/>
                </a:solidFill>
              </a:rPr>
              <a:t> a one line description to </a:t>
            </a:r>
            <a:r>
              <a:rPr lang="fr-FR" sz="1100" dirty="0" err="1" smtClean="0">
                <a:solidFill>
                  <a:schemeClr val="tx1"/>
                </a:solidFill>
              </a:rPr>
              <a:t>tease</a:t>
            </a:r>
            <a:r>
              <a:rPr lang="fr-FR" sz="1100" dirty="0" smtClean="0">
                <a:solidFill>
                  <a:schemeClr val="tx1"/>
                </a:solidFill>
              </a:rPr>
              <a:t> </a:t>
            </a:r>
            <a:r>
              <a:rPr lang="fr-FR" sz="1100" dirty="0" err="1" smtClean="0">
                <a:solidFill>
                  <a:schemeClr val="tx1"/>
                </a:solidFill>
              </a:rPr>
              <a:t>users</a:t>
            </a:r>
            <a:r>
              <a:rPr lang="fr-FR" sz="1100" dirty="0" smtClean="0">
                <a:solidFill>
                  <a:schemeClr val="tx1"/>
                </a:solidFill>
              </a:rPr>
              <a:t> to look at the event</a:t>
            </a:r>
            <a:endParaRPr lang="fr-FR" sz="1100" dirty="0"/>
          </a:p>
        </p:txBody>
      </p:sp>
      <p:sp>
        <p:nvSpPr>
          <p:cNvPr id="215" name="Rectangle 214"/>
          <p:cNvSpPr/>
          <p:nvPr/>
        </p:nvSpPr>
        <p:spPr>
          <a:xfrm>
            <a:off x="8709618" y="4436451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pic>
        <p:nvPicPr>
          <p:cNvPr id="216" name="Picture 2" descr="coffee, cup, hot, tea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18" y="4748511"/>
            <a:ext cx="710129" cy="71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7" name="Straight Connector 216"/>
          <p:cNvCxnSpPr/>
          <p:nvPr/>
        </p:nvCxnSpPr>
        <p:spPr>
          <a:xfrm>
            <a:off x="-4782" y="2057981"/>
            <a:ext cx="2424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-12402" y="2638534"/>
            <a:ext cx="24475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97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44930" y="106327"/>
            <a:ext cx="5678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r>
              <a:rPr lang="fr-FR" sz="2000" b="1" dirty="0" smtClean="0">
                <a:solidFill>
                  <a:schemeClr val="tx1"/>
                </a:solidFill>
              </a:rPr>
              <a:t> –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find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burner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</a:rPr>
              <a:t>related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event in Europe</a:t>
            </a:r>
            <a:endParaRPr lang="fr-F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02240" y="101785"/>
            <a:ext cx="147320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-4782" y="594874"/>
            <a:ext cx="2424301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Find an event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422697" y="594874"/>
            <a:ext cx="3285332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Europeans local groups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08030" y="594874"/>
            <a:ext cx="3131170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The 10 principles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39200" y="594874"/>
            <a:ext cx="33527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83" name="Rectangle 82"/>
          <p:cNvSpPr/>
          <p:nvPr/>
        </p:nvSpPr>
        <p:spPr>
          <a:xfrm>
            <a:off x="2419514" y="1508142"/>
            <a:ext cx="9772486" cy="55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419519" y="949959"/>
            <a:ext cx="9769303" cy="55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dirty="0">
              <a:solidFill>
                <a:schemeClr val="tx1"/>
              </a:solidFill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5406464" y="1057604"/>
            <a:ext cx="312660" cy="312660"/>
            <a:chOff x="3416060" y="2760453"/>
            <a:chExt cx="431321" cy="431321"/>
          </a:xfrm>
        </p:grpSpPr>
        <p:sp>
          <p:nvSpPr>
            <p:cNvPr id="113" name="Rectangle 112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6" name="TextBox 115"/>
          <p:cNvSpPr txBox="1"/>
          <p:nvPr/>
        </p:nvSpPr>
        <p:spPr>
          <a:xfrm>
            <a:off x="5719124" y="1106212"/>
            <a:ext cx="292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All</a:t>
            </a:r>
            <a:endParaRPr lang="fr-FR" sz="800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6193094" y="1057604"/>
            <a:ext cx="312660" cy="312660"/>
            <a:chOff x="3416060" y="2760453"/>
            <a:chExt cx="431321" cy="431321"/>
          </a:xfrm>
        </p:grpSpPr>
        <p:sp>
          <p:nvSpPr>
            <p:cNvPr id="118" name="Rectangle 117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1" name="TextBox 120"/>
          <p:cNvSpPr txBox="1"/>
          <p:nvPr/>
        </p:nvSpPr>
        <p:spPr>
          <a:xfrm>
            <a:off x="6505754" y="1106212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Burning Cafés</a:t>
            </a:r>
            <a:endParaRPr lang="fr-F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7325719" y="1057604"/>
            <a:ext cx="312660" cy="312660"/>
            <a:chOff x="3416060" y="2760453"/>
            <a:chExt cx="431321" cy="431321"/>
          </a:xfrm>
        </p:grpSpPr>
        <p:sp>
          <p:nvSpPr>
            <p:cNvPr id="123" name="Rectangle 122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6" name="TextBox 125"/>
          <p:cNvSpPr txBox="1"/>
          <p:nvPr/>
        </p:nvSpPr>
        <p:spPr>
          <a:xfrm>
            <a:off x="7638379" y="1106212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nights</a:t>
            </a:r>
            <a:endParaRPr lang="fr-FR" sz="8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9546197" y="1057604"/>
            <a:ext cx="312660" cy="312660"/>
            <a:chOff x="3416060" y="2760453"/>
            <a:chExt cx="431321" cy="431321"/>
          </a:xfrm>
        </p:grpSpPr>
        <p:sp>
          <p:nvSpPr>
            <p:cNvPr id="128" name="Rectangle 127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29" name="Straight Connector 128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1" name="TextBox 130"/>
          <p:cNvSpPr txBox="1"/>
          <p:nvPr/>
        </p:nvSpPr>
        <p:spPr>
          <a:xfrm>
            <a:off x="9858857" y="1106212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week</a:t>
            </a:r>
            <a:r>
              <a:rPr lang="fr-FR" sz="800" dirty="0" smtClean="0"/>
              <a:t> ends</a:t>
            </a:r>
            <a:endParaRPr lang="fr-FR" sz="800" dirty="0"/>
          </a:p>
        </p:txBody>
      </p:sp>
      <p:grpSp>
        <p:nvGrpSpPr>
          <p:cNvPr id="132" name="Group 131"/>
          <p:cNvGrpSpPr/>
          <p:nvPr/>
        </p:nvGrpSpPr>
        <p:grpSpPr>
          <a:xfrm>
            <a:off x="10938391" y="1057604"/>
            <a:ext cx="312660" cy="312660"/>
            <a:chOff x="3416060" y="2760453"/>
            <a:chExt cx="431321" cy="431321"/>
          </a:xfrm>
        </p:grpSpPr>
        <p:sp>
          <p:nvSpPr>
            <p:cNvPr id="133" name="Rectangle 132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34" name="Straight Connector 133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6" name="TextBox 135"/>
          <p:cNvSpPr txBox="1"/>
          <p:nvPr/>
        </p:nvSpPr>
        <p:spPr>
          <a:xfrm>
            <a:off x="11251051" y="1106212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Regional</a:t>
            </a:r>
            <a:r>
              <a:rPr lang="fr-FR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Event</a:t>
            </a:r>
            <a:endParaRPr lang="fr-FR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8904065" y="1106212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Decomp</a:t>
            </a:r>
            <a:endParaRPr lang="fr-FR" sz="800" dirty="0"/>
          </a:p>
        </p:txBody>
      </p:sp>
      <p:sp>
        <p:nvSpPr>
          <p:cNvPr id="150" name="Rectangle 149"/>
          <p:cNvSpPr/>
          <p:nvPr/>
        </p:nvSpPr>
        <p:spPr>
          <a:xfrm>
            <a:off x="2606906" y="1077709"/>
            <a:ext cx="1785907" cy="3294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sz="800" i="1" dirty="0" smtClean="0">
                <a:solidFill>
                  <a:prstClr val="black"/>
                </a:solidFill>
              </a:rPr>
              <a:t>        Enter event </a:t>
            </a:r>
            <a:r>
              <a:rPr lang="fr-FR" sz="800" i="1" dirty="0" err="1" smtClean="0">
                <a:solidFill>
                  <a:prstClr val="black"/>
                </a:solidFill>
              </a:rPr>
              <a:t>name</a:t>
            </a:r>
            <a:endParaRPr lang="fr-FR" sz="800" i="1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8601" y="1126617"/>
            <a:ext cx="9525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smtClean="0">
                <a:solidFill>
                  <a:prstClr val="black"/>
                </a:solidFill>
              </a:rPr>
              <a:t>Select event type :</a:t>
            </a:r>
            <a:endParaRPr lang="fr-FR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8565618" y="1057604"/>
            <a:ext cx="312660" cy="312660"/>
            <a:chOff x="3416060" y="2760453"/>
            <a:chExt cx="431321" cy="431321"/>
          </a:xfrm>
        </p:grpSpPr>
        <p:sp>
          <p:nvSpPr>
            <p:cNvPr id="152" name="Rectangle 15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81693"/>
              </p:ext>
            </p:extLst>
          </p:nvPr>
        </p:nvGraphicFramePr>
        <p:xfrm>
          <a:off x="0" y="2048796"/>
          <a:ext cx="2437616" cy="480920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437616"/>
              </a:tblGrid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All Europe</a:t>
                      </a:r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b="1" dirty="0" smtClean="0"/>
                        <a:t>Spain</a:t>
                      </a:r>
                      <a:endParaRPr lang="fr-FR" sz="1400" b="1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France</a:t>
                      </a:r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UK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Deutschland</a:t>
                      </a:r>
                      <a:endParaRPr lang="fr-FR" sz="1400" dirty="0" smtClean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Germany</a:t>
                      </a:r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01151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823110" y="2201027"/>
            <a:ext cx="434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(19)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914480" y="277296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(2)</a:t>
            </a:r>
            <a:endParaRPr lang="fr-FR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914480" y="342320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(3)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914480" y="3992163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(2)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914480" y="4590886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(4)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914480" y="5189609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(5)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rot="16200000">
            <a:off x="2255855" y="2845054"/>
            <a:ext cx="197900" cy="1758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159"/>
          <p:cNvSpPr/>
          <p:nvPr/>
        </p:nvSpPr>
        <p:spPr>
          <a:xfrm>
            <a:off x="2606907" y="2235470"/>
            <a:ext cx="6495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b="1" dirty="0" smtClean="0"/>
              <a:t>2 </a:t>
            </a:r>
            <a:r>
              <a:rPr lang="fr-FR" sz="1000" b="1" dirty="0" err="1" smtClean="0"/>
              <a:t>cities</a:t>
            </a:r>
            <a:r>
              <a:rPr lang="fr-FR" sz="1000" b="1" dirty="0" smtClean="0"/>
              <a:t> : </a:t>
            </a:r>
            <a:endParaRPr lang="fr-FR" sz="1000" b="1" dirty="0"/>
          </a:p>
        </p:txBody>
      </p:sp>
      <p:sp>
        <p:nvSpPr>
          <p:cNvPr id="161" name="Rectangle 160"/>
          <p:cNvSpPr/>
          <p:nvPr/>
        </p:nvSpPr>
        <p:spPr>
          <a:xfrm>
            <a:off x="3272517" y="2235470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Barcelona</a:t>
            </a:r>
            <a:endParaRPr lang="fr-FR" sz="1000" dirty="0"/>
          </a:p>
        </p:txBody>
      </p:sp>
      <p:sp>
        <p:nvSpPr>
          <p:cNvPr id="162" name="Rectangle 161"/>
          <p:cNvSpPr/>
          <p:nvPr/>
        </p:nvSpPr>
        <p:spPr>
          <a:xfrm>
            <a:off x="4182578" y="2235470"/>
            <a:ext cx="6511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 smtClean="0"/>
              <a:t>Zaragoza</a:t>
            </a:r>
            <a:endParaRPr lang="fr-FR" sz="1000" dirty="0"/>
          </a:p>
        </p:txBody>
      </p:sp>
      <p:sp>
        <p:nvSpPr>
          <p:cNvPr id="165" name="Rounded Rectangle 164"/>
          <p:cNvSpPr/>
          <p:nvPr/>
        </p:nvSpPr>
        <p:spPr>
          <a:xfrm>
            <a:off x="3272518" y="2235470"/>
            <a:ext cx="879580" cy="24041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Rectangle 169"/>
          <p:cNvSpPr/>
          <p:nvPr/>
        </p:nvSpPr>
        <p:spPr>
          <a:xfrm>
            <a:off x="2862545" y="2599001"/>
            <a:ext cx="133110" cy="4899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82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74562" y="1160050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2528788" y="1665967"/>
            <a:ext cx="8242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err="1" smtClean="0"/>
              <a:t>Beginning</a:t>
            </a:r>
            <a:r>
              <a:rPr lang="fr-FR" sz="800" dirty="0" smtClean="0"/>
              <a:t> </a:t>
            </a:r>
            <a:r>
              <a:rPr lang="fr-FR" sz="800" dirty="0" err="1" smtClean="0"/>
              <a:t>after</a:t>
            </a:r>
            <a:endParaRPr lang="fr-FR" sz="800" dirty="0"/>
          </a:p>
        </p:txBody>
      </p:sp>
      <p:sp>
        <p:nvSpPr>
          <p:cNvPr id="85" name="Rectangle 84"/>
          <p:cNvSpPr/>
          <p:nvPr/>
        </p:nvSpPr>
        <p:spPr>
          <a:xfrm>
            <a:off x="5072901" y="1665967"/>
            <a:ext cx="9012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err="1" smtClean="0"/>
              <a:t>Beginning</a:t>
            </a:r>
            <a:r>
              <a:rPr lang="fr-FR" sz="800" dirty="0" smtClean="0"/>
              <a:t> </a:t>
            </a:r>
            <a:r>
              <a:rPr lang="fr-FR" sz="800" dirty="0" err="1" smtClean="0"/>
              <a:t>before</a:t>
            </a:r>
            <a:endParaRPr lang="fr-FR" sz="800" dirty="0"/>
          </a:p>
        </p:txBody>
      </p:sp>
      <p:sp>
        <p:nvSpPr>
          <p:cNvPr id="86" name="Rectangle 85"/>
          <p:cNvSpPr/>
          <p:nvPr/>
        </p:nvSpPr>
        <p:spPr>
          <a:xfrm>
            <a:off x="3373419" y="1608977"/>
            <a:ext cx="1410269" cy="3294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fr-FR" sz="800" i="1" dirty="0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974110" y="1608977"/>
            <a:ext cx="1410269" cy="3294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fr-FR" sz="800" i="1" dirty="0">
              <a:solidFill>
                <a:prstClr val="black"/>
              </a:solidFill>
            </a:endParaRPr>
          </a:p>
        </p:txBody>
      </p:sp>
      <p:pic>
        <p:nvPicPr>
          <p:cNvPr id="88" name="Picture 2" descr="calendar, date, event, month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95" y="1681386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alendar, date, event, month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036" y="1681386"/>
            <a:ext cx="2000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/>
          <p:cNvSpPr/>
          <p:nvPr/>
        </p:nvSpPr>
        <p:spPr>
          <a:xfrm>
            <a:off x="-4782" y="1629091"/>
            <a:ext cx="802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/>
              <a:t>Where</a:t>
            </a:r>
            <a:r>
              <a:rPr lang="fr-FR" sz="1400" dirty="0" smtClean="0"/>
              <a:t> ?</a:t>
            </a:r>
            <a:endParaRPr lang="fr-FR" sz="1400" dirty="0"/>
          </a:p>
        </p:txBody>
      </p:sp>
      <p:sp>
        <p:nvSpPr>
          <p:cNvPr id="91" name="Rectangle 90"/>
          <p:cNvSpPr/>
          <p:nvPr/>
        </p:nvSpPr>
        <p:spPr>
          <a:xfrm>
            <a:off x="1592760" y="1614867"/>
            <a:ext cx="747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/>
              <a:t>When</a:t>
            </a:r>
            <a:r>
              <a:rPr lang="fr-FR" sz="1400" dirty="0" smtClean="0"/>
              <a:t> ?</a:t>
            </a:r>
            <a:endParaRPr lang="fr-FR" sz="1400" dirty="0"/>
          </a:p>
        </p:txBody>
      </p:sp>
      <p:sp>
        <p:nvSpPr>
          <p:cNvPr id="92" name="Rectangle 91"/>
          <p:cNvSpPr/>
          <p:nvPr/>
        </p:nvSpPr>
        <p:spPr>
          <a:xfrm>
            <a:off x="1592760" y="1062163"/>
            <a:ext cx="708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err="1" smtClean="0"/>
              <a:t>What</a:t>
            </a:r>
            <a:r>
              <a:rPr lang="fr-FR" sz="1400" dirty="0" smtClean="0"/>
              <a:t> ?</a:t>
            </a:r>
            <a:endParaRPr lang="fr-FR" sz="1400" dirty="0"/>
          </a:p>
        </p:txBody>
      </p:sp>
      <p:sp>
        <p:nvSpPr>
          <p:cNvPr id="93" name="Isosceles Triangle 92"/>
          <p:cNvSpPr/>
          <p:nvPr/>
        </p:nvSpPr>
        <p:spPr>
          <a:xfrm rot="10800000">
            <a:off x="198426" y="1933121"/>
            <a:ext cx="274320" cy="9340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94" name="Isosceles Triangle 93"/>
          <p:cNvSpPr/>
          <p:nvPr/>
        </p:nvSpPr>
        <p:spPr>
          <a:xfrm rot="5400000">
            <a:off x="2191538" y="1175859"/>
            <a:ext cx="274320" cy="9340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95" name="Isosceles Triangle 94"/>
          <p:cNvSpPr/>
          <p:nvPr/>
        </p:nvSpPr>
        <p:spPr>
          <a:xfrm rot="5400000">
            <a:off x="2189897" y="1737544"/>
            <a:ext cx="274320" cy="9340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-4782" y="1085399"/>
            <a:ext cx="765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2"/>
                </a:solidFill>
              </a:rPr>
              <a:t>Filters</a:t>
            </a:r>
            <a:endParaRPr lang="fr-FR" b="1" dirty="0">
              <a:solidFill>
                <a:schemeClr val="accent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4782" y="2650436"/>
            <a:ext cx="24475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-12402" y="3248134"/>
            <a:ext cx="24475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3850276" y="2898579"/>
            <a:ext cx="7160287" cy="1241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988035" y="3011675"/>
            <a:ext cx="193315" cy="94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3920882" y="2926422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201" name="Group 200"/>
          <p:cNvGrpSpPr/>
          <p:nvPr/>
        </p:nvGrpSpPr>
        <p:grpSpPr>
          <a:xfrm>
            <a:off x="9812611" y="2897549"/>
            <a:ext cx="1268558" cy="1248400"/>
            <a:chOff x="3416060" y="2760453"/>
            <a:chExt cx="431321" cy="431321"/>
          </a:xfrm>
        </p:grpSpPr>
        <p:sp>
          <p:nvSpPr>
            <p:cNvPr id="202" name="Rectangle 20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203" name="Straight Connector 20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5" name="Rectangle 204"/>
          <p:cNvSpPr/>
          <p:nvPr/>
        </p:nvSpPr>
        <p:spPr>
          <a:xfrm>
            <a:off x="3241313" y="2887389"/>
            <a:ext cx="519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26 </a:t>
            </a:r>
          </a:p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Apr</a:t>
            </a:r>
            <a:endParaRPr lang="fr-FR" dirty="0"/>
          </a:p>
        </p:txBody>
      </p:sp>
      <p:sp>
        <p:nvSpPr>
          <p:cNvPr id="206" name="Rectangle 205"/>
          <p:cNvSpPr/>
          <p:nvPr/>
        </p:nvSpPr>
        <p:spPr>
          <a:xfrm>
            <a:off x="3920882" y="3263374"/>
            <a:ext cx="19078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207" name="Rectangle 206"/>
          <p:cNvSpPr/>
          <p:nvPr/>
        </p:nvSpPr>
        <p:spPr>
          <a:xfrm>
            <a:off x="3920882" y="3844944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pic>
        <p:nvPicPr>
          <p:cNvPr id="208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62" y="3237399"/>
            <a:ext cx="738350" cy="7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" name="Rectangle 208"/>
          <p:cNvSpPr/>
          <p:nvPr/>
        </p:nvSpPr>
        <p:spPr>
          <a:xfrm>
            <a:off x="3920882" y="3554159"/>
            <a:ext cx="3776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This </a:t>
            </a:r>
            <a:r>
              <a:rPr lang="fr-FR" sz="1100" dirty="0" err="1" smtClean="0">
                <a:solidFill>
                  <a:schemeClr val="tx1"/>
                </a:solidFill>
              </a:rPr>
              <a:t>is</a:t>
            </a:r>
            <a:r>
              <a:rPr lang="fr-FR" sz="1100" dirty="0" smtClean="0">
                <a:solidFill>
                  <a:schemeClr val="tx1"/>
                </a:solidFill>
              </a:rPr>
              <a:t> a one line description to </a:t>
            </a:r>
            <a:r>
              <a:rPr lang="fr-FR" sz="1100" dirty="0" err="1" smtClean="0">
                <a:solidFill>
                  <a:schemeClr val="tx1"/>
                </a:solidFill>
              </a:rPr>
              <a:t>tease</a:t>
            </a:r>
            <a:r>
              <a:rPr lang="fr-FR" sz="1100" dirty="0" smtClean="0">
                <a:solidFill>
                  <a:schemeClr val="tx1"/>
                </a:solidFill>
              </a:rPr>
              <a:t> </a:t>
            </a:r>
            <a:r>
              <a:rPr lang="fr-FR" sz="1100" dirty="0" err="1" smtClean="0">
                <a:solidFill>
                  <a:schemeClr val="tx1"/>
                </a:solidFill>
              </a:rPr>
              <a:t>users</a:t>
            </a:r>
            <a:r>
              <a:rPr lang="fr-FR" sz="1100" dirty="0" smtClean="0">
                <a:solidFill>
                  <a:schemeClr val="tx1"/>
                </a:solidFill>
              </a:rPr>
              <a:t> to look at the event</a:t>
            </a:r>
            <a:endParaRPr lang="fr-FR" sz="1100" dirty="0"/>
          </a:p>
        </p:txBody>
      </p:sp>
      <p:sp>
        <p:nvSpPr>
          <p:cNvPr id="210" name="Rectangle 209"/>
          <p:cNvSpPr/>
          <p:nvPr/>
        </p:nvSpPr>
        <p:spPr>
          <a:xfrm>
            <a:off x="8709618" y="2940997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sp>
        <p:nvSpPr>
          <p:cNvPr id="211" name="Rectangle 210"/>
          <p:cNvSpPr/>
          <p:nvPr/>
        </p:nvSpPr>
        <p:spPr>
          <a:xfrm>
            <a:off x="3850276" y="4394033"/>
            <a:ext cx="7160287" cy="1241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2988035" y="4537609"/>
            <a:ext cx="193315" cy="94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920882" y="4421876"/>
            <a:ext cx="25959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 err="1" smtClean="0">
                <a:solidFill>
                  <a:schemeClr val="tx1"/>
                </a:solidFill>
              </a:rPr>
              <a:t>Nowhere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with</a:t>
            </a:r>
            <a:r>
              <a:rPr lang="fr-FR" sz="1400" b="1" dirty="0" smtClean="0">
                <a:solidFill>
                  <a:schemeClr val="tx1"/>
                </a:solidFill>
              </a:rPr>
              <a:t> a </a:t>
            </a:r>
            <a:r>
              <a:rPr lang="fr-FR" sz="1400" b="1" dirty="0" err="1" smtClean="0">
                <a:solidFill>
                  <a:schemeClr val="tx1"/>
                </a:solidFill>
              </a:rPr>
              <a:t>pretty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big</a:t>
            </a:r>
            <a:r>
              <a:rPr lang="fr-FR" sz="1400" b="1" dirty="0" smtClean="0">
                <a:solidFill>
                  <a:schemeClr val="tx1"/>
                </a:solidFill>
              </a:rPr>
              <a:t> </a:t>
            </a:r>
            <a:r>
              <a:rPr lang="fr-FR" sz="1400" b="1" dirty="0" err="1" smtClean="0">
                <a:solidFill>
                  <a:schemeClr val="tx1"/>
                </a:solidFill>
              </a:rPr>
              <a:t>name</a:t>
            </a:r>
            <a:endParaRPr lang="fr-FR" sz="1400" b="1" dirty="0"/>
          </a:p>
        </p:txBody>
      </p:sp>
      <p:grpSp>
        <p:nvGrpSpPr>
          <p:cNvPr id="214" name="Group 213"/>
          <p:cNvGrpSpPr/>
          <p:nvPr/>
        </p:nvGrpSpPr>
        <p:grpSpPr>
          <a:xfrm>
            <a:off x="9812611" y="4393003"/>
            <a:ext cx="1268558" cy="1248400"/>
            <a:chOff x="3416060" y="2760453"/>
            <a:chExt cx="431321" cy="431321"/>
          </a:xfrm>
        </p:grpSpPr>
        <p:sp>
          <p:nvSpPr>
            <p:cNvPr id="215" name="Rectangle 214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216" name="Straight Connector 215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8" name="Rectangle 217"/>
          <p:cNvSpPr/>
          <p:nvPr/>
        </p:nvSpPr>
        <p:spPr>
          <a:xfrm>
            <a:off x="3204989" y="4403163"/>
            <a:ext cx="5923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 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May</a:t>
            </a:r>
            <a:endParaRPr lang="fr-FR" dirty="0"/>
          </a:p>
        </p:txBody>
      </p:sp>
      <p:sp>
        <p:nvSpPr>
          <p:cNvPr id="219" name="Rectangle 218"/>
          <p:cNvSpPr/>
          <p:nvPr/>
        </p:nvSpPr>
        <p:spPr>
          <a:xfrm>
            <a:off x="3920882" y="4758828"/>
            <a:ext cx="7553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/>
              <a:t>Barcelona</a:t>
            </a:r>
            <a:endParaRPr lang="fr-FR" sz="1100" dirty="0"/>
          </a:p>
        </p:txBody>
      </p:sp>
      <p:sp>
        <p:nvSpPr>
          <p:cNvPr id="220" name="Rectangle 219"/>
          <p:cNvSpPr/>
          <p:nvPr/>
        </p:nvSpPr>
        <p:spPr>
          <a:xfrm>
            <a:off x="3920882" y="5340398"/>
            <a:ext cx="11384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err="1"/>
              <a:t>starting</a:t>
            </a:r>
            <a:r>
              <a:rPr lang="fr-FR" sz="1100" i="1" dirty="0"/>
              <a:t> at 12:00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3920882" y="5049613"/>
            <a:ext cx="3776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chemeClr val="tx1"/>
                </a:solidFill>
              </a:rPr>
              <a:t>This </a:t>
            </a:r>
            <a:r>
              <a:rPr lang="fr-FR" sz="1100" dirty="0" err="1" smtClean="0">
                <a:solidFill>
                  <a:schemeClr val="tx1"/>
                </a:solidFill>
              </a:rPr>
              <a:t>is</a:t>
            </a:r>
            <a:r>
              <a:rPr lang="fr-FR" sz="1100" dirty="0" smtClean="0">
                <a:solidFill>
                  <a:schemeClr val="tx1"/>
                </a:solidFill>
              </a:rPr>
              <a:t> a one line description to </a:t>
            </a:r>
            <a:r>
              <a:rPr lang="fr-FR" sz="1100" dirty="0" err="1" smtClean="0">
                <a:solidFill>
                  <a:schemeClr val="tx1"/>
                </a:solidFill>
              </a:rPr>
              <a:t>tease</a:t>
            </a:r>
            <a:r>
              <a:rPr lang="fr-FR" sz="1100" dirty="0" smtClean="0">
                <a:solidFill>
                  <a:schemeClr val="tx1"/>
                </a:solidFill>
              </a:rPr>
              <a:t> </a:t>
            </a:r>
            <a:r>
              <a:rPr lang="fr-FR" sz="1100" dirty="0" err="1" smtClean="0">
                <a:solidFill>
                  <a:schemeClr val="tx1"/>
                </a:solidFill>
              </a:rPr>
              <a:t>users</a:t>
            </a:r>
            <a:r>
              <a:rPr lang="fr-FR" sz="1100" dirty="0" smtClean="0">
                <a:solidFill>
                  <a:schemeClr val="tx1"/>
                </a:solidFill>
              </a:rPr>
              <a:t> to look at the event</a:t>
            </a:r>
            <a:endParaRPr lang="fr-FR" sz="1100" dirty="0"/>
          </a:p>
        </p:txBody>
      </p:sp>
      <p:sp>
        <p:nvSpPr>
          <p:cNvPr id="222" name="Rectangle 221"/>
          <p:cNvSpPr/>
          <p:nvPr/>
        </p:nvSpPr>
        <p:spPr>
          <a:xfrm>
            <a:off x="8709618" y="4436451"/>
            <a:ext cx="7505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i="1" dirty="0" smtClean="0"/>
              <a:t>623 </a:t>
            </a:r>
            <a:r>
              <a:rPr lang="fr-FR" sz="1100" i="1" dirty="0" err="1" smtClean="0"/>
              <a:t>views</a:t>
            </a:r>
            <a:endParaRPr lang="fr-FR" sz="1100" i="1" dirty="0"/>
          </a:p>
        </p:txBody>
      </p:sp>
      <p:pic>
        <p:nvPicPr>
          <p:cNvPr id="223" name="Picture 2" descr="coffee, cup, hot, tea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18" y="4748511"/>
            <a:ext cx="710129" cy="71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ye, preview, see, seen, view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305" y="2289720"/>
            <a:ext cx="142689" cy="14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ursor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87" y="2381813"/>
            <a:ext cx="214995" cy="21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5820890" y="3139087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#4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3994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01743"/>
            <a:ext cx="12192000" cy="6256257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0" y="582115"/>
            <a:ext cx="12192000" cy="6265215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/>
          <p:cNvSpPr/>
          <p:nvPr/>
        </p:nvSpPr>
        <p:spPr>
          <a:xfrm>
            <a:off x="0" y="-1"/>
            <a:ext cx="12192000" cy="601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30" y="141052"/>
            <a:ext cx="1360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>
                <a:solidFill>
                  <a:schemeClr val="tx1"/>
                </a:solidFill>
              </a:rPr>
              <a:t>Euroburners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85838" y="226004"/>
            <a:ext cx="6854409" cy="3757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85839" y="582115"/>
            <a:ext cx="5147106" cy="79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39682" y="570699"/>
            <a:ext cx="1688977" cy="5823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85838" y="6504638"/>
            <a:ext cx="6854409" cy="342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22802" y="201367"/>
            <a:ext cx="256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Main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filters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, and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search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45096" y="794094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details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07116" y="3313601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Results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63942" y="6504638"/>
            <a:ext cx="1018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Nav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Bar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0526" y="3313601"/>
            <a:ext cx="44256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Dynamic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map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behind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UI,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Reacts</a:t>
            </a:r>
            <a:r>
              <a:rPr lang="fr-FR" sz="1600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to </a:t>
            </a:r>
            <a:r>
              <a:rPr lang="fr-FR" sz="1600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each</a:t>
            </a:r>
            <a:r>
              <a:rPr lang="fr-FR" sz="1600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sz="1600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</a:t>
            </a:r>
            <a:r>
              <a:rPr lang="fr-FR" sz="1600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modification,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highlights</a:t>
            </a:r>
            <a:r>
              <a:rPr lang="fr-FR" sz="1600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sz="1600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hovered</a:t>
            </a:r>
            <a:r>
              <a:rPr lang="fr-FR" sz="1600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event, </a:t>
            </a:r>
          </a:p>
        </p:txBody>
      </p:sp>
      <p:sp>
        <p:nvSpPr>
          <p:cNvPr id="3" name="Rectangle 2"/>
          <p:cNvSpPr/>
          <p:nvPr/>
        </p:nvSpPr>
        <p:spPr>
          <a:xfrm>
            <a:off x="-10160" y="-41422"/>
            <a:ext cx="12202160" cy="6899422"/>
          </a:xfrm>
          <a:prstGeom prst="rect">
            <a:avLst/>
          </a:prstGeom>
          <a:solidFill>
            <a:srgbClr val="F2F2F2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>
                <a:solidFill>
                  <a:schemeClr val="tx1"/>
                </a:solidFill>
              </a:rPr>
              <a:t>Homepage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839" y="3940731"/>
            <a:ext cx="10521928" cy="2585323"/>
          </a:xfrm>
          <a:prstGeom prst="rect">
            <a:avLst/>
          </a:prstGeom>
          <a:solidFill>
            <a:srgbClr val="FFFFFF">
              <a:alpha val="56863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Here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all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about immersion and exploration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takes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all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screen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if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moved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the « location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filter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 »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automatically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changed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Every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change on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filters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have a direct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effect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on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 layer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above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the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endParaRPr lang="fr-F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 event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selection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description panel opens and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moves in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place event location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next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description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601743"/>
            <a:ext cx="12192000" cy="6256257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0" y="582115"/>
            <a:ext cx="12192000" cy="6265215"/>
          </a:xfrm>
          <a:prstGeom prst="lin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1" name="Rectangle 90"/>
          <p:cNvSpPr/>
          <p:nvPr/>
        </p:nvSpPr>
        <p:spPr>
          <a:xfrm>
            <a:off x="0" y="-1"/>
            <a:ext cx="12192000" cy="601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4930" y="141052"/>
            <a:ext cx="1360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>
                <a:solidFill>
                  <a:schemeClr val="tx1"/>
                </a:solidFill>
              </a:rPr>
              <a:t>Euroburners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085838" y="226004"/>
            <a:ext cx="6854409" cy="3757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085839" y="582115"/>
            <a:ext cx="5147106" cy="793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239682" y="570699"/>
            <a:ext cx="1688977" cy="5823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085838" y="6504638"/>
            <a:ext cx="6854409" cy="342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922802" y="201367"/>
            <a:ext cx="2569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Main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filters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, and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search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945096" y="794094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details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607116" y="3313601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Results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6063942" y="6504638"/>
            <a:ext cx="1018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Nav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Bar</a:t>
            </a:r>
            <a:endParaRPr lang="fr-FR" dirty="0">
              <a:solidFill>
                <a:srgbClr val="0070C0"/>
              </a:solidFill>
              <a:latin typeface="Axure Handwriting" panose="020B0402020200020204" pitchFamily="34" charset="0"/>
              <a:cs typeface="Andalus" panose="02020603050405020304" pitchFamily="18" charset="-78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440526" y="3313601"/>
            <a:ext cx="44256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Dynamic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map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behind</a:t>
            </a:r>
            <a:r>
              <a:rPr lang="fr-FR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UI,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Reacts</a:t>
            </a:r>
            <a:r>
              <a:rPr lang="fr-FR" sz="1600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to </a:t>
            </a:r>
            <a:r>
              <a:rPr lang="fr-FR" sz="1600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each</a:t>
            </a:r>
            <a:r>
              <a:rPr lang="fr-FR" sz="1600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sz="1600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filter</a:t>
            </a:r>
            <a:r>
              <a:rPr lang="fr-FR" sz="1600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modification,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highlights</a:t>
            </a:r>
            <a:r>
              <a:rPr lang="fr-FR" sz="1600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</a:t>
            </a:r>
            <a:r>
              <a:rPr lang="fr-FR" sz="1600" dirty="0" err="1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hovered</a:t>
            </a:r>
            <a:r>
              <a:rPr lang="fr-FR" sz="1600" dirty="0" smtClean="0">
                <a:solidFill>
                  <a:srgbClr val="0070C0"/>
                </a:solidFill>
                <a:latin typeface="Axure Handwriting" panose="020B0402020200020204" pitchFamily="34" charset="0"/>
                <a:cs typeface="Andalus" panose="02020603050405020304" pitchFamily="18" charset="-78"/>
              </a:rPr>
              <a:t> event, </a:t>
            </a:r>
          </a:p>
        </p:txBody>
      </p:sp>
    </p:spTree>
    <p:extLst>
      <p:ext uri="{BB962C8B-B14F-4D97-AF65-F5344CB8AC3E}">
        <p14:creationId xmlns:p14="http://schemas.microsoft.com/office/powerpoint/2010/main" val="382416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461"/>
          <a:stretch/>
        </p:blipFill>
        <p:spPr>
          <a:xfrm>
            <a:off x="0" y="-1"/>
            <a:ext cx="12192000" cy="6863787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8240335" y="963198"/>
            <a:ext cx="1714415" cy="905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 1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240334" y="1868440"/>
            <a:ext cx="1714415" cy="905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 2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240333" y="2773682"/>
            <a:ext cx="1714415" cy="905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 3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240332" y="3678924"/>
            <a:ext cx="1714415" cy="905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 4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240331" y="4584166"/>
            <a:ext cx="1714415" cy="905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 5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240330" y="5489408"/>
            <a:ext cx="1714415" cy="905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Event6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0" y="-1"/>
            <a:ext cx="12192000" cy="601885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4930" y="141052"/>
            <a:ext cx="1360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>
                <a:solidFill>
                  <a:schemeClr val="tx1"/>
                </a:solidFill>
              </a:rPr>
              <a:t>Euroburners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796394" y="6502034"/>
            <a:ext cx="1619591" cy="35352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Europeans local groups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415986" y="6502034"/>
            <a:ext cx="1551751" cy="35352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The 10 principles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961438" y="6502034"/>
            <a:ext cx="1968650" cy="35352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The Man burns in 112 days…</a:t>
            </a:r>
            <a:endParaRPr lang="fr-FR" sz="1200" dirty="0"/>
          </a:p>
        </p:txBody>
      </p:sp>
      <p:sp>
        <p:nvSpPr>
          <p:cNvPr id="21" name="Rectangle 20"/>
          <p:cNvSpPr/>
          <p:nvPr/>
        </p:nvSpPr>
        <p:spPr>
          <a:xfrm>
            <a:off x="8240330" y="603321"/>
            <a:ext cx="1714415" cy="359877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12 </a:t>
            </a:r>
            <a:r>
              <a:rPr lang="fr-FR" sz="1200" dirty="0" err="1" smtClean="0">
                <a:solidFill>
                  <a:schemeClr val="tx1"/>
                </a:solidFill>
              </a:rPr>
              <a:t>events</a:t>
            </a:r>
            <a:r>
              <a:rPr lang="fr-FR" sz="1200" dirty="0" smtClean="0">
                <a:solidFill>
                  <a:schemeClr val="tx1"/>
                </a:solidFill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</a:rPr>
              <a:t>found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40330" y="256642"/>
            <a:ext cx="1714415" cy="330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sz="800" i="1" dirty="0" smtClean="0">
                <a:solidFill>
                  <a:prstClr val="black"/>
                </a:solidFill>
              </a:rPr>
              <a:t>           </a:t>
            </a:r>
            <a:r>
              <a:rPr lang="fr-FR" sz="800" i="1" dirty="0" err="1" smtClean="0">
                <a:solidFill>
                  <a:prstClr val="black"/>
                </a:solidFill>
              </a:rPr>
              <a:t>Search</a:t>
            </a:r>
            <a:r>
              <a:rPr lang="fr-FR" sz="800" i="1" dirty="0" smtClean="0">
                <a:solidFill>
                  <a:prstClr val="black"/>
                </a:solidFill>
              </a:rPr>
              <a:t> an event</a:t>
            </a:r>
            <a:endParaRPr lang="fr-FR" sz="800" i="1" dirty="0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97415" y="256642"/>
            <a:ext cx="1714415" cy="3294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What</a:t>
            </a:r>
            <a:r>
              <a:rPr lang="fr-FR" sz="1600" b="1" dirty="0">
                <a:solidFill>
                  <a:schemeClr val="bg1"/>
                </a:solidFill>
              </a:rPr>
              <a:t> ?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811830" y="256642"/>
            <a:ext cx="1714415" cy="329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>
                <a:solidFill>
                  <a:schemeClr val="tx1"/>
                </a:solidFill>
              </a:rPr>
              <a:t>Where</a:t>
            </a:r>
            <a:r>
              <a:rPr lang="fr-FR" sz="1600" dirty="0" smtClean="0">
                <a:solidFill>
                  <a:schemeClr val="tx1"/>
                </a:solidFill>
              </a:rPr>
              <a:t> ?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530106" y="256642"/>
            <a:ext cx="1714415" cy="329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>
                <a:solidFill>
                  <a:schemeClr val="tx1"/>
                </a:solidFill>
              </a:rPr>
              <a:t>When</a:t>
            </a:r>
            <a:r>
              <a:rPr lang="fr-FR" sz="1600" dirty="0" smtClean="0">
                <a:solidFill>
                  <a:schemeClr val="tx1"/>
                </a:solidFill>
              </a:rPr>
              <a:t> ?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97415" y="586064"/>
            <a:ext cx="5147106" cy="778727"/>
          </a:xfrm>
          <a:prstGeom prst="rect">
            <a:avLst/>
          </a:prstGeom>
          <a:solidFill>
            <a:srgbClr val="F2F2F2">
              <a:alpha val="6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98603" y="712256"/>
            <a:ext cx="312660" cy="575716"/>
            <a:chOff x="3587026" y="712256"/>
            <a:chExt cx="312660" cy="575716"/>
          </a:xfrm>
        </p:grpSpPr>
        <p:grpSp>
          <p:nvGrpSpPr>
            <p:cNvPr id="26" name="Group 25"/>
            <p:cNvGrpSpPr/>
            <p:nvPr/>
          </p:nvGrpSpPr>
          <p:grpSpPr>
            <a:xfrm>
              <a:off x="3587026" y="712256"/>
              <a:ext cx="312660" cy="312660"/>
              <a:chOff x="3416060" y="2760453"/>
              <a:chExt cx="431321" cy="431321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416060" y="2760453"/>
                <a:ext cx="431321" cy="431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flipH="1" flipV="1">
                <a:off x="3416060" y="2760453"/>
                <a:ext cx="431321" cy="43132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3416060" y="2760453"/>
                <a:ext cx="431321" cy="43132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97322" y="1072528"/>
              <a:ext cx="2920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/>
                <a:t>All</a:t>
              </a:r>
              <a:endParaRPr lang="fr-FR" sz="800" dirty="0"/>
            </a:p>
          </p:txBody>
        </p:sp>
      </p:grpSp>
      <p:sp>
        <p:nvSpPr>
          <p:cNvPr id="4" name="Isosceles Triangle 3"/>
          <p:cNvSpPr/>
          <p:nvPr/>
        </p:nvSpPr>
        <p:spPr>
          <a:xfrm rot="16200000">
            <a:off x="3092297" y="945138"/>
            <a:ext cx="237914" cy="84811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sp>
        <p:nvSpPr>
          <p:cNvPr id="66" name="Isosceles Triangle 65"/>
          <p:cNvSpPr/>
          <p:nvPr/>
        </p:nvSpPr>
        <p:spPr>
          <a:xfrm rot="16200000" flipV="1">
            <a:off x="7989118" y="912246"/>
            <a:ext cx="266985" cy="77353"/>
          </a:xfrm>
          <a:prstGeom prst="triangl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387455" y="601743"/>
            <a:ext cx="0" cy="763048"/>
          </a:xfrm>
          <a:prstGeom prst="line">
            <a:avLst/>
          </a:prstGeom>
          <a:solidFill>
            <a:srgbClr val="F2F2F2">
              <a:alpha val="65098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993960" y="607856"/>
            <a:ext cx="0" cy="763048"/>
          </a:xfrm>
          <a:prstGeom prst="line">
            <a:avLst/>
          </a:prstGeom>
          <a:solidFill>
            <a:srgbClr val="F2F2F2">
              <a:alpha val="65098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180179" y="712256"/>
            <a:ext cx="761747" cy="575716"/>
            <a:chOff x="4191754" y="712256"/>
            <a:chExt cx="761747" cy="575716"/>
          </a:xfrm>
        </p:grpSpPr>
        <p:sp>
          <p:nvSpPr>
            <p:cNvPr id="35" name="TextBox 34"/>
            <p:cNvSpPr txBox="1"/>
            <p:nvPr/>
          </p:nvSpPr>
          <p:spPr>
            <a:xfrm>
              <a:off x="4191754" y="1072528"/>
              <a:ext cx="76174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/>
                <a:t>Burning Cafés</a:t>
              </a:r>
              <a:endParaRPr lang="fr-FR" sz="800" dirty="0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415923" y="712256"/>
              <a:ext cx="312660" cy="312660"/>
              <a:chOff x="3416060" y="2760453"/>
              <a:chExt cx="431321" cy="431321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3416060" y="2760453"/>
                <a:ext cx="431321" cy="431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 flipH="1" flipV="1">
                <a:off x="3416060" y="2760453"/>
                <a:ext cx="431321" cy="43132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3416060" y="2760453"/>
                <a:ext cx="431321" cy="43132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9" name="Group 8"/>
          <p:cNvGrpSpPr/>
          <p:nvPr/>
        </p:nvGrpSpPr>
        <p:grpSpPr>
          <a:xfrm>
            <a:off x="5210843" y="712256"/>
            <a:ext cx="788999" cy="575716"/>
            <a:chOff x="5078409" y="712256"/>
            <a:chExt cx="788999" cy="575716"/>
          </a:xfrm>
        </p:grpSpPr>
        <p:sp>
          <p:nvSpPr>
            <p:cNvPr id="40" name="TextBox 39"/>
            <p:cNvSpPr txBox="1"/>
            <p:nvPr/>
          </p:nvSpPr>
          <p:spPr>
            <a:xfrm>
              <a:off x="5078409" y="1072528"/>
              <a:ext cx="7889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/>
                <a:t>Burning </a:t>
              </a:r>
              <a:r>
                <a:rPr lang="fr-FR" sz="800" dirty="0" err="1" smtClean="0"/>
                <a:t>nights</a:t>
              </a:r>
              <a:endParaRPr lang="fr-FR" sz="800" dirty="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316578" y="712256"/>
              <a:ext cx="312660" cy="312660"/>
              <a:chOff x="3416060" y="2760453"/>
              <a:chExt cx="431321" cy="43132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3416060" y="2760453"/>
                <a:ext cx="431321" cy="431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3416060" y="2760453"/>
                <a:ext cx="431321" cy="43132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3416060" y="2760453"/>
                <a:ext cx="431321" cy="43132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0" name="Group 9"/>
          <p:cNvGrpSpPr/>
          <p:nvPr/>
        </p:nvGrpSpPr>
        <p:grpSpPr>
          <a:xfrm>
            <a:off x="6268759" y="712256"/>
            <a:ext cx="532518" cy="575716"/>
            <a:chOff x="6097161" y="712256"/>
            <a:chExt cx="532518" cy="575716"/>
          </a:xfrm>
        </p:grpSpPr>
        <p:sp>
          <p:nvSpPr>
            <p:cNvPr id="59" name="TextBox 58"/>
            <p:cNvSpPr txBox="1"/>
            <p:nvPr/>
          </p:nvSpPr>
          <p:spPr>
            <a:xfrm>
              <a:off x="6097161" y="1072528"/>
              <a:ext cx="53251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 smtClean="0"/>
                <a:t>Decomp</a:t>
              </a:r>
              <a:endParaRPr lang="fr-FR" sz="800" dirty="0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6199153" y="712256"/>
              <a:ext cx="312660" cy="312660"/>
              <a:chOff x="3416060" y="2760453"/>
              <a:chExt cx="431321" cy="431321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3416060" y="2760453"/>
                <a:ext cx="431321" cy="431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3416060" y="2760453"/>
                <a:ext cx="431321" cy="43132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416060" y="2760453"/>
                <a:ext cx="431321" cy="43132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1" name="Group 10"/>
          <p:cNvGrpSpPr/>
          <p:nvPr/>
        </p:nvGrpSpPr>
        <p:grpSpPr>
          <a:xfrm>
            <a:off x="7070193" y="712256"/>
            <a:ext cx="805029" cy="575716"/>
            <a:chOff x="6817080" y="712256"/>
            <a:chExt cx="805029" cy="575716"/>
          </a:xfrm>
        </p:grpSpPr>
        <p:sp>
          <p:nvSpPr>
            <p:cNvPr id="50" name="TextBox 49"/>
            <p:cNvSpPr txBox="1"/>
            <p:nvPr/>
          </p:nvSpPr>
          <p:spPr>
            <a:xfrm>
              <a:off x="6817080" y="1072528"/>
              <a:ext cx="80502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 smtClean="0"/>
                <a:t>Regional</a:t>
              </a:r>
              <a:r>
                <a:rPr lang="fr-FR" sz="800" dirty="0" smtClean="0"/>
                <a:t> Event</a:t>
              </a:r>
              <a:endParaRPr lang="fr-FR" sz="800" dirty="0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063076" y="712256"/>
              <a:ext cx="312660" cy="312660"/>
              <a:chOff x="3416060" y="2760453"/>
              <a:chExt cx="431321" cy="431321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3416060" y="2760453"/>
                <a:ext cx="431321" cy="431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 flipH="1" flipV="1">
                <a:off x="3416060" y="2760453"/>
                <a:ext cx="431321" cy="43132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3416060" y="2760453"/>
                <a:ext cx="431321" cy="431321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pic>
        <p:nvPicPr>
          <p:cNvPr id="104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578" y="2324263"/>
            <a:ext cx="432163" cy="43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195" y="4927037"/>
            <a:ext cx="432163" cy="43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10477585" y="272462"/>
            <a:ext cx="1714415" cy="3294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>
                <a:solidFill>
                  <a:prstClr val="black"/>
                </a:solidFill>
              </a:rPr>
              <a:t>Publish</a:t>
            </a:r>
            <a:r>
              <a:rPr lang="fr-FR" sz="800" b="1" dirty="0">
                <a:solidFill>
                  <a:prstClr val="black"/>
                </a:solidFill>
              </a:rPr>
              <a:t> an event</a:t>
            </a:r>
          </a:p>
        </p:txBody>
      </p:sp>
      <p:pic>
        <p:nvPicPr>
          <p:cNvPr id="111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9798" y="347465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ffee, cup, hot, tea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975" y="4247846"/>
            <a:ext cx="336320" cy="3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coffee, cup, hot, tea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63" y="3609808"/>
            <a:ext cx="336320" cy="3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lloon, child, event, festive, holiday, manager, party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643" y="480818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balloon, child, event, festive, holiday, manager, party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11" y="2571715"/>
            <a:ext cx="490662" cy="4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268" y="968618"/>
            <a:ext cx="318938" cy="31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268" y="3722025"/>
            <a:ext cx="318938" cy="31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balloon, child, event, festive, holiday, manager, party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106" y="1896140"/>
            <a:ext cx="341263" cy="3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balloon, child, event, festive, holiday, manager, party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106" y="4649547"/>
            <a:ext cx="341263" cy="3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offee, cup, hot, tea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010" y="2845987"/>
            <a:ext cx="267454" cy="2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coffee, cup, hot, tea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010" y="5599396"/>
            <a:ext cx="267454" cy="2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/>
          <p:nvPr/>
        </p:nvSpPr>
        <p:spPr>
          <a:xfrm>
            <a:off x="3085838" y="6502034"/>
            <a:ext cx="1714415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Find an event</a:t>
            </a:r>
          </a:p>
        </p:txBody>
      </p:sp>
    </p:spTree>
    <p:extLst>
      <p:ext uri="{BB962C8B-B14F-4D97-AF65-F5344CB8AC3E}">
        <p14:creationId xmlns:p14="http://schemas.microsoft.com/office/powerpoint/2010/main" val="16380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461"/>
          <a:stretch/>
        </p:blipFill>
        <p:spPr>
          <a:xfrm rot="10800000">
            <a:off x="0" y="-1"/>
            <a:ext cx="12192000" cy="6863787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8240335" y="963198"/>
            <a:ext cx="1714415" cy="9052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 1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240333" y="2773682"/>
            <a:ext cx="1714415" cy="9052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 3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240332" y="3678924"/>
            <a:ext cx="1714415" cy="9052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 4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240331" y="4584166"/>
            <a:ext cx="1714415" cy="9052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 5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240330" y="5489408"/>
            <a:ext cx="1714415" cy="9052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Event6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0" y="-1"/>
            <a:ext cx="12192000" cy="601885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4930" y="141052"/>
            <a:ext cx="1360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>
                <a:solidFill>
                  <a:schemeClr val="tx1"/>
                </a:solidFill>
              </a:rPr>
              <a:t>Euroburners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240330" y="603321"/>
            <a:ext cx="1714415" cy="359877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12 </a:t>
            </a:r>
            <a:r>
              <a:rPr lang="fr-FR" sz="1200" dirty="0" err="1" smtClean="0">
                <a:solidFill>
                  <a:schemeClr val="tx1"/>
                </a:solidFill>
              </a:rPr>
              <a:t>events</a:t>
            </a:r>
            <a:r>
              <a:rPr lang="fr-FR" sz="1200" dirty="0" smtClean="0">
                <a:solidFill>
                  <a:schemeClr val="tx1"/>
                </a:solidFill>
              </a:rPr>
              <a:t> </a:t>
            </a:r>
            <a:r>
              <a:rPr lang="fr-FR" sz="1200" dirty="0" err="1" smtClean="0">
                <a:solidFill>
                  <a:schemeClr val="tx1"/>
                </a:solidFill>
              </a:rPr>
              <a:t>found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40330" y="256642"/>
            <a:ext cx="1714415" cy="3302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sz="800" i="1" dirty="0" smtClean="0">
                <a:solidFill>
                  <a:prstClr val="black"/>
                </a:solidFill>
              </a:rPr>
              <a:t>           </a:t>
            </a:r>
            <a:r>
              <a:rPr lang="fr-FR" sz="800" i="1" dirty="0" err="1" smtClean="0">
                <a:solidFill>
                  <a:prstClr val="black"/>
                </a:solidFill>
              </a:rPr>
              <a:t>Search</a:t>
            </a:r>
            <a:r>
              <a:rPr lang="fr-FR" sz="800" i="1" dirty="0" smtClean="0">
                <a:solidFill>
                  <a:prstClr val="black"/>
                </a:solidFill>
              </a:rPr>
              <a:t> an event</a:t>
            </a:r>
            <a:endParaRPr lang="fr-FR" sz="800" i="1" dirty="0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97415" y="256642"/>
            <a:ext cx="1714415" cy="329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What</a:t>
            </a:r>
            <a:r>
              <a:rPr lang="fr-FR" sz="1600" dirty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811830" y="256642"/>
            <a:ext cx="1714415" cy="329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>
                <a:solidFill>
                  <a:schemeClr val="tx1"/>
                </a:solidFill>
              </a:rPr>
              <a:t>Where</a:t>
            </a:r>
            <a:r>
              <a:rPr lang="fr-FR" sz="1600" dirty="0" smtClean="0">
                <a:solidFill>
                  <a:schemeClr val="tx1"/>
                </a:solidFill>
              </a:rPr>
              <a:t> ?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530106" y="256642"/>
            <a:ext cx="1714415" cy="329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>
                <a:solidFill>
                  <a:schemeClr val="tx1"/>
                </a:solidFill>
              </a:rPr>
              <a:t>When</a:t>
            </a:r>
            <a:r>
              <a:rPr lang="fr-FR" sz="1600" dirty="0" smtClean="0">
                <a:solidFill>
                  <a:schemeClr val="tx1"/>
                </a:solidFill>
              </a:rPr>
              <a:t> ?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11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9798" y="347465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268" y="968618"/>
            <a:ext cx="318938" cy="31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268" y="3722025"/>
            <a:ext cx="318938" cy="31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balloon, child, event, festive, holiday, manager, party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106" y="4649547"/>
            <a:ext cx="341263" cy="3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offee, cup, hot, te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010" y="2845987"/>
            <a:ext cx="267454" cy="2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coffee, cup, hot, te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010" y="5599396"/>
            <a:ext cx="267454" cy="2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8240334" y="1868440"/>
            <a:ext cx="1714415" cy="90524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Event 2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16" name="Picture 4" descr="balloon, child, event, festive, holiday, manager, party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106" y="1896140"/>
            <a:ext cx="341263" cy="3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/>
          <p:cNvSpPr/>
          <p:nvPr/>
        </p:nvSpPr>
        <p:spPr>
          <a:xfrm>
            <a:off x="2270290" y="1412403"/>
            <a:ext cx="5964819" cy="4472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271401" y="1412403"/>
            <a:ext cx="3636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/>
              <a:t>Nowhere</a:t>
            </a:r>
            <a:r>
              <a:rPr lang="fr-FR" sz="2000" b="1" dirty="0"/>
              <a:t> </a:t>
            </a:r>
            <a:r>
              <a:rPr lang="fr-FR" sz="2000" b="1" dirty="0" err="1"/>
              <a:t>with</a:t>
            </a:r>
            <a:r>
              <a:rPr lang="fr-FR" sz="2000" b="1" dirty="0"/>
              <a:t> a </a:t>
            </a:r>
            <a:r>
              <a:rPr lang="fr-FR" sz="2000" b="1" dirty="0" err="1"/>
              <a:t>pretty</a:t>
            </a:r>
            <a:r>
              <a:rPr lang="fr-FR" sz="2000" b="1" dirty="0"/>
              <a:t> </a:t>
            </a:r>
            <a:r>
              <a:rPr lang="fr-FR" sz="2000" b="1" dirty="0" err="1"/>
              <a:t>big</a:t>
            </a:r>
            <a:r>
              <a:rPr lang="fr-FR" sz="2000" b="1" dirty="0"/>
              <a:t> </a:t>
            </a:r>
            <a:r>
              <a:rPr lang="fr-FR" sz="2000" b="1" dirty="0" err="1"/>
              <a:t>name</a:t>
            </a:r>
            <a:endParaRPr lang="fr-FR" sz="2000" b="1" dirty="0"/>
          </a:p>
        </p:txBody>
      </p:sp>
      <p:sp>
        <p:nvSpPr>
          <p:cNvPr id="102" name="Rectangle 101"/>
          <p:cNvSpPr/>
          <p:nvPr/>
        </p:nvSpPr>
        <p:spPr>
          <a:xfrm>
            <a:off x="4271401" y="2290335"/>
            <a:ext cx="24000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>
                <a:solidFill>
                  <a:schemeClr val="tx1"/>
                </a:solidFill>
              </a:rPr>
              <a:t>Where</a:t>
            </a:r>
            <a:r>
              <a:rPr lang="fr-FR" sz="1100" b="1" dirty="0" smtClean="0">
                <a:solidFill>
                  <a:schemeClr val="tx1"/>
                </a:solidFill>
              </a:rPr>
              <a:t> : </a:t>
            </a:r>
            <a:r>
              <a:rPr lang="fr-FR" sz="1100" dirty="0" err="1" smtClean="0">
                <a:solidFill>
                  <a:schemeClr val="tx1"/>
                </a:solidFill>
              </a:rPr>
              <a:t>Between</a:t>
            </a:r>
            <a:r>
              <a:rPr lang="fr-FR" sz="1100" dirty="0" smtClean="0">
                <a:solidFill>
                  <a:schemeClr val="tx1"/>
                </a:solidFill>
              </a:rPr>
              <a:t> Saragosse and </a:t>
            </a:r>
            <a:r>
              <a:rPr lang="fr-FR" sz="1100" dirty="0" err="1" smtClean="0">
                <a:solidFill>
                  <a:schemeClr val="tx1"/>
                </a:solidFill>
              </a:rPr>
              <a:t>Lleida</a:t>
            </a:r>
            <a:endParaRPr lang="fr-FR" sz="1100" dirty="0"/>
          </a:p>
        </p:txBody>
      </p:sp>
      <p:sp>
        <p:nvSpPr>
          <p:cNvPr id="103" name="Rectangle 102"/>
          <p:cNvSpPr/>
          <p:nvPr/>
        </p:nvSpPr>
        <p:spPr>
          <a:xfrm>
            <a:off x="4271401" y="1920619"/>
            <a:ext cx="1449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/>
              <a:t>What</a:t>
            </a:r>
            <a:r>
              <a:rPr lang="fr-FR" sz="1100" b="1" dirty="0" smtClean="0"/>
              <a:t> </a:t>
            </a:r>
            <a:r>
              <a:rPr lang="fr-FR" sz="1100" b="1" dirty="0" smtClean="0">
                <a:solidFill>
                  <a:schemeClr val="tx1"/>
                </a:solidFill>
              </a:rPr>
              <a:t>: </a:t>
            </a:r>
            <a:r>
              <a:rPr lang="fr-FR" sz="1100" dirty="0" err="1" smtClean="0">
                <a:solidFill>
                  <a:schemeClr val="tx1"/>
                </a:solidFill>
              </a:rPr>
              <a:t>Regional</a:t>
            </a:r>
            <a:r>
              <a:rPr lang="fr-FR" sz="1100" dirty="0" smtClean="0">
                <a:solidFill>
                  <a:schemeClr val="tx1"/>
                </a:solidFill>
              </a:rPr>
              <a:t> event</a:t>
            </a:r>
            <a:endParaRPr lang="fr-FR" sz="1100" dirty="0"/>
          </a:p>
        </p:txBody>
      </p:sp>
      <p:sp>
        <p:nvSpPr>
          <p:cNvPr id="105" name="Rectangle 104"/>
          <p:cNvSpPr/>
          <p:nvPr/>
        </p:nvSpPr>
        <p:spPr>
          <a:xfrm>
            <a:off x="2281575" y="3484670"/>
            <a:ext cx="5873199" cy="2097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dirty="0"/>
              <a:t>This </a:t>
            </a:r>
            <a:r>
              <a:rPr lang="fr-FR" sz="1100" dirty="0" err="1"/>
              <a:t>is</a:t>
            </a:r>
            <a:r>
              <a:rPr lang="fr-FR" sz="1100" dirty="0"/>
              <a:t> the event description </a:t>
            </a:r>
            <a:r>
              <a:rPr lang="fr-FR" sz="1100" dirty="0" err="1"/>
              <a:t>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Nunc </a:t>
            </a:r>
            <a:r>
              <a:rPr lang="fr-FR" sz="1100" dirty="0" err="1"/>
              <a:t>aliquam</a:t>
            </a:r>
            <a:r>
              <a:rPr lang="fr-FR" sz="1100" dirty="0"/>
              <a:t>, </a:t>
            </a:r>
            <a:r>
              <a:rPr lang="fr-FR" sz="1100" dirty="0" err="1"/>
              <a:t>quam</a:t>
            </a:r>
            <a:r>
              <a:rPr lang="fr-FR" sz="1100" dirty="0"/>
              <a:t> in </a:t>
            </a:r>
            <a:r>
              <a:rPr lang="fr-FR" sz="1100" dirty="0" err="1"/>
              <a:t>faucibus</a:t>
            </a:r>
            <a:r>
              <a:rPr lang="fr-FR" sz="1100" dirty="0"/>
              <a:t> </a:t>
            </a:r>
            <a:r>
              <a:rPr lang="fr-FR" sz="1100" dirty="0" err="1"/>
              <a:t>congue</a:t>
            </a:r>
            <a:r>
              <a:rPr lang="fr-FR" sz="1100" dirty="0"/>
              <a:t>, magna </a:t>
            </a:r>
            <a:r>
              <a:rPr lang="fr-FR" sz="1100" dirty="0" err="1"/>
              <a:t>felis</a:t>
            </a:r>
            <a:r>
              <a:rPr lang="fr-FR" sz="1100" dirty="0"/>
              <a:t> </a:t>
            </a:r>
            <a:r>
              <a:rPr lang="fr-FR" sz="1100" dirty="0" err="1"/>
              <a:t>accumsan</a:t>
            </a:r>
            <a:r>
              <a:rPr lang="fr-FR" sz="1100" dirty="0"/>
              <a:t> </a:t>
            </a:r>
            <a:r>
              <a:rPr lang="fr-FR" sz="1100" dirty="0" err="1"/>
              <a:t>augue</a:t>
            </a:r>
            <a:r>
              <a:rPr lang="fr-FR" sz="1100" dirty="0"/>
              <a:t>,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aliquet</a:t>
            </a:r>
            <a:r>
              <a:rPr lang="fr-FR" sz="1100" dirty="0"/>
              <a:t> libero </a:t>
            </a:r>
            <a:r>
              <a:rPr lang="fr-FR" sz="1100" dirty="0" err="1"/>
              <a:t>enim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massa. </a:t>
            </a:r>
            <a:r>
              <a:rPr lang="fr-FR" sz="1100" dirty="0" err="1"/>
              <a:t>Nullam</a:t>
            </a:r>
            <a:r>
              <a:rPr lang="fr-FR" sz="1100" dirty="0"/>
              <a:t> diam </a:t>
            </a:r>
            <a:r>
              <a:rPr lang="fr-FR" sz="1100" dirty="0" err="1"/>
              <a:t>leo</a:t>
            </a:r>
            <a:r>
              <a:rPr lang="fr-FR" sz="1100" dirty="0"/>
              <a:t>, </a:t>
            </a:r>
            <a:r>
              <a:rPr lang="fr-FR" sz="1100" dirty="0" err="1"/>
              <a:t>dictum</a:t>
            </a:r>
            <a:r>
              <a:rPr lang="fr-FR" sz="1100" dirty="0"/>
              <a:t> eu magna </a:t>
            </a:r>
            <a:r>
              <a:rPr lang="fr-FR" sz="1100" dirty="0" err="1"/>
              <a:t>ac</a:t>
            </a:r>
            <a:r>
              <a:rPr lang="fr-FR" sz="1100" dirty="0"/>
              <a:t>, </a:t>
            </a:r>
            <a:r>
              <a:rPr lang="fr-FR" sz="1100" dirty="0" err="1"/>
              <a:t>eleifend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. </a:t>
            </a:r>
            <a:r>
              <a:rPr lang="fr-FR" sz="1100" dirty="0" err="1"/>
              <a:t>Fusce</a:t>
            </a:r>
            <a:r>
              <a:rPr lang="fr-FR" sz="1100" dirty="0"/>
              <a:t> vitae nunc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vitae diam mi. </a:t>
            </a:r>
            <a:r>
              <a:rPr lang="fr-FR" sz="1100" dirty="0" err="1"/>
              <a:t>Cras</a:t>
            </a:r>
            <a:r>
              <a:rPr lang="fr-FR" sz="1100" dirty="0"/>
              <a:t> a </a:t>
            </a:r>
            <a:r>
              <a:rPr lang="fr-FR" sz="1100" dirty="0" err="1"/>
              <a:t>congue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ut </a:t>
            </a:r>
            <a:r>
              <a:rPr lang="fr-FR" sz="1100" dirty="0" err="1"/>
              <a:t>viverra</a:t>
            </a:r>
            <a:r>
              <a:rPr lang="fr-FR" sz="1100" dirty="0"/>
              <a:t> </a:t>
            </a:r>
            <a:r>
              <a:rPr lang="fr-FR" sz="1100" dirty="0" err="1"/>
              <a:t>dui</a:t>
            </a:r>
            <a:r>
              <a:rPr lang="fr-FR" sz="1100" dirty="0"/>
              <a:t>. </a:t>
            </a:r>
            <a:r>
              <a:rPr lang="fr-FR" sz="1100" dirty="0" err="1"/>
              <a:t>Quisque</a:t>
            </a:r>
            <a:r>
              <a:rPr lang="fr-FR" sz="1100" dirty="0"/>
              <a:t> vitae libero </a:t>
            </a:r>
            <a:r>
              <a:rPr lang="fr-FR" sz="1100" dirty="0" err="1"/>
              <a:t>sed</a:t>
            </a:r>
            <a:r>
              <a:rPr lang="fr-FR" sz="1100" dirty="0"/>
              <a:t> </a:t>
            </a:r>
            <a:r>
              <a:rPr lang="fr-FR" sz="1100" dirty="0" err="1"/>
              <a:t>lacus</a:t>
            </a:r>
            <a:r>
              <a:rPr lang="fr-FR" sz="1100" dirty="0"/>
              <a:t> </a:t>
            </a:r>
            <a:r>
              <a:rPr lang="fr-FR" sz="1100" dirty="0" err="1"/>
              <a:t>tempor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ullamcorper</a:t>
            </a:r>
            <a:r>
              <a:rPr lang="fr-FR" sz="1100" dirty="0"/>
              <a:t> </a:t>
            </a:r>
            <a:r>
              <a:rPr lang="fr-FR" sz="1100" dirty="0" err="1"/>
              <a:t>vel</a:t>
            </a:r>
            <a:r>
              <a:rPr lang="fr-FR" sz="1100" dirty="0"/>
              <a:t> ante. </a:t>
            </a:r>
            <a:r>
              <a:rPr lang="fr-FR" sz="1100" dirty="0" err="1"/>
              <a:t>Quisque</a:t>
            </a:r>
            <a:r>
              <a:rPr lang="fr-FR" sz="1100" dirty="0"/>
              <a:t> in </a:t>
            </a:r>
            <a:r>
              <a:rPr lang="fr-FR" sz="1100" dirty="0" err="1"/>
              <a:t>leo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. </a:t>
            </a:r>
            <a:r>
              <a:rPr lang="fr-FR" sz="1100" dirty="0" err="1"/>
              <a:t>Proin</a:t>
            </a:r>
            <a:r>
              <a:rPr lang="fr-FR" sz="1100" dirty="0"/>
              <a:t> a </a:t>
            </a:r>
            <a:r>
              <a:rPr lang="fr-FR" sz="1100" dirty="0" err="1"/>
              <a:t>augue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. </a:t>
            </a:r>
            <a:r>
              <a:rPr lang="fr-FR" sz="1100" dirty="0" err="1"/>
              <a:t>Nulla</a:t>
            </a:r>
            <a:r>
              <a:rPr lang="fr-FR" sz="1100" dirty="0"/>
              <a:t> vitae </a:t>
            </a:r>
            <a:r>
              <a:rPr lang="fr-FR" sz="1100" dirty="0" err="1"/>
              <a:t>dui</a:t>
            </a:r>
            <a:r>
              <a:rPr lang="fr-FR" sz="1100" dirty="0"/>
              <a:t> ut magna </a:t>
            </a:r>
            <a:r>
              <a:rPr lang="fr-FR" sz="1100" dirty="0" err="1"/>
              <a:t>tempus</a:t>
            </a:r>
            <a:r>
              <a:rPr lang="fr-FR" sz="1100" dirty="0"/>
              <a:t> </a:t>
            </a:r>
            <a:r>
              <a:rPr lang="fr-FR" sz="1100" dirty="0" err="1"/>
              <a:t>varius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ultrices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gravida</a:t>
            </a:r>
            <a:r>
              <a:rPr lang="fr-FR" sz="1100" dirty="0"/>
              <a:t>,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tincidunt</a:t>
            </a:r>
            <a:r>
              <a:rPr lang="fr-FR" sz="1100" dirty="0"/>
              <a:t> semper, est </a:t>
            </a:r>
            <a:r>
              <a:rPr lang="fr-FR" sz="1100" dirty="0" err="1"/>
              <a:t>risus</a:t>
            </a:r>
            <a:r>
              <a:rPr lang="fr-FR" sz="1100" dirty="0"/>
              <a:t> </a:t>
            </a:r>
            <a:r>
              <a:rPr lang="fr-FR" sz="1100" dirty="0" err="1"/>
              <a:t>sagittis</a:t>
            </a:r>
            <a:r>
              <a:rPr lang="fr-FR" sz="1100" dirty="0"/>
              <a:t> </a:t>
            </a:r>
            <a:r>
              <a:rPr lang="fr-FR" sz="1100" dirty="0" err="1"/>
              <a:t>lorem</a:t>
            </a:r>
            <a:r>
              <a:rPr lang="fr-FR" sz="1100" dirty="0"/>
              <a:t>, at </a:t>
            </a:r>
            <a:r>
              <a:rPr lang="fr-FR" sz="1100" dirty="0" err="1"/>
              <a:t>dictum</a:t>
            </a:r>
            <a:r>
              <a:rPr lang="fr-FR" sz="1100" dirty="0"/>
              <a:t> massa </a:t>
            </a:r>
            <a:r>
              <a:rPr lang="fr-FR" sz="1100" dirty="0" err="1"/>
              <a:t>eros</a:t>
            </a:r>
            <a:r>
              <a:rPr lang="fr-FR" sz="1100" dirty="0"/>
              <a:t> a </a:t>
            </a:r>
            <a:r>
              <a:rPr lang="fr-FR" sz="1100" dirty="0" err="1"/>
              <a:t>lorem</a:t>
            </a:r>
            <a:r>
              <a:rPr lang="fr-FR" sz="1100" dirty="0"/>
              <a:t>. </a:t>
            </a:r>
            <a:r>
              <a:rPr lang="fr-FR" sz="1100" dirty="0" err="1"/>
              <a:t>Aliquam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 </a:t>
            </a:r>
            <a:r>
              <a:rPr lang="fr-FR" sz="1100" dirty="0" err="1"/>
              <a:t>pharetra</a:t>
            </a:r>
            <a:r>
              <a:rPr lang="fr-FR" sz="1100" dirty="0"/>
              <a:t> </a:t>
            </a:r>
            <a:r>
              <a:rPr lang="fr-FR" sz="1100" dirty="0" err="1"/>
              <a:t>metus</a:t>
            </a:r>
            <a:r>
              <a:rPr lang="fr-FR" sz="1100" dirty="0"/>
              <a:t>, semper </a:t>
            </a:r>
            <a:r>
              <a:rPr lang="fr-FR" sz="1100" dirty="0" err="1"/>
              <a:t>semper</a:t>
            </a:r>
            <a:r>
              <a:rPr lang="fr-FR" sz="1100" dirty="0"/>
              <a:t> </a:t>
            </a:r>
            <a:r>
              <a:rPr lang="fr-FR" sz="1100" dirty="0" err="1"/>
              <a:t>lectus</a:t>
            </a:r>
            <a:r>
              <a:rPr lang="fr-FR" sz="1100" dirty="0"/>
              <a:t>. </a:t>
            </a:r>
            <a:r>
              <a:rPr lang="fr-FR" sz="1100" dirty="0" err="1"/>
              <a:t>Etiam</a:t>
            </a:r>
            <a:r>
              <a:rPr lang="fr-FR" sz="1100" dirty="0"/>
              <a:t> nec </a:t>
            </a:r>
            <a:r>
              <a:rPr lang="fr-FR" sz="1100" dirty="0" err="1"/>
              <a:t>vehicula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, a </a:t>
            </a:r>
            <a:r>
              <a:rPr lang="fr-FR" sz="1100" dirty="0" err="1"/>
              <a:t>vulputate</a:t>
            </a:r>
            <a:r>
              <a:rPr lang="fr-FR" sz="1100" dirty="0"/>
              <a:t> erat.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271401" y="3029765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smtClean="0">
                <a:solidFill>
                  <a:schemeClr val="tx1"/>
                </a:solidFill>
              </a:rPr>
              <a:t>By : </a:t>
            </a:r>
            <a:r>
              <a:rPr lang="fr-FR" sz="1100" u="sng" dirty="0" err="1" smtClean="0">
                <a:solidFill>
                  <a:srgbClr val="00B0F0"/>
                </a:solidFill>
              </a:rPr>
              <a:t>Euroburners</a:t>
            </a:r>
            <a:endParaRPr lang="fr-FR" sz="1100" u="sng" dirty="0">
              <a:solidFill>
                <a:srgbClr val="00B0F0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2266798" y="1402910"/>
            <a:ext cx="1909312" cy="1878972"/>
            <a:chOff x="3416060" y="2760453"/>
            <a:chExt cx="431321" cy="431321"/>
          </a:xfrm>
        </p:grpSpPr>
        <p:sp>
          <p:nvSpPr>
            <p:cNvPr id="109" name="Rectangle 108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20" name="Straight Connector 119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2" name="Rectangle 121"/>
          <p:cNvSpPr/>
          <p:nvPr/>
        </p:nvSpPr>
        <p:spPr>
          <a:xfrm>
            <a:off x="4278655" y="2660051"/>
            <a:ext cx="2759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err="1" smtClean="0">
                <a:solidFill>
                  <a:schemeClr val="tx1"/>
                </a:solidFill>
              </a:rPr>
              <a:t>When</a:t>
            </a:r>
            <a:r>
              <a:rPr lang="fr-FR" sz="1100" b="1" dirty="0" smtClean="0">
                <a:solidFill>
                  <a:schemeClr val="tx1"/>
                </a:solidFill>
              </a:rPr>
              <a:t> : </a:t>
            </a:r>
            <a:r>
              <a:rPr lang="fr-FR" sz="1100" dirty="0" smtClean="0">
                <a:solidFill>
                  <a:schemeClr val="tx1"/>
                </a:solidFill>
              </a:rPr>
              <a:t>26 </a:t>
            </a:r>
            <a:r>
              <a:rPr lang="fr-FR" sz="1100" dirty="0" err="1" smtClean="0">
                <a:solidFill>
                  <a:schemeClr val="tx1"/>
                </a:solidFill>
              </a:rPr>
              <a:t>april</a:t>
            </a:r>
            <a:r>
              <a:rPr lang="fr-FR" sz="1100" dirty="0" smtClean="0">
                <a:solidFill>
                  <a:schemeClr val="tx1"/>
                </a:solidFill>
              </a:rPr>
              <a:t> to 8 </a:t>
            </a:r>
            <a:r>
              <a:rPr lang="fr-FR" sz="1100" dirty="0" err="1" smtClean="0">
                <a:solidFill>
                  <a:schemeClr val="tx1"/>
                </a:solidFill>
              </a:rPr>
              <a:t>march</a:t>
            </a:r>
            <a:r>
              <a:rPr lang="fr-FR" sz="1100" dirty="0" smtClean="0">
                <a:solidFill>
                  <a:schemeClr val="tx1"/>
                </a:solidFill>
              </a:rPr>
              <a:t>, </a:t>
            </a:r>
            <a:r>
              <a:rPr lang="fr-FR" sz="1100" dirty="0" err="1" smtClean="0">
                <a:solidFill>
                  <a:schemeClr val="tx1"/>
                </a:solidFill>
              </a:rPr>
              <a:t>starting</a:t>
            </a:r>
            <a:r>
              <a:rPr lang="fr-FR" sz="1100" dirty="0" smtClean="0">
                <a:solidFill>
                  <a:schemeClr val="tx1"/>
                </a:solidFill>
              </a:rPr>
              <a:t> at 12:00</a:t>
            </a:r>
            <a:endParaRPr lang="fr-FR" sz="1100" dirty="0"/>
          </a:p>
        </p:txBody>
      </p:sp>
      <p:sp>
        <p:nvSpPr>
          <p:cNvPr id="123" name="Rectangle 122"/>
          <p:cNvSpPr/>
          <p:nvPr/>
        </p:nvSpPr>
        <p:spPr>
          <a:xfrm>
            <a:off x="8040002" y="1883648"/>
            <a:ext cx="232735" cy="875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84786" y="1559229"/>
            <a:ext cx="1050662" cy="1050662"/>
          </a:xfrm>
          <a:prstGeom prst="ellipse">
            <a:avLst/>
          </a:prstGeom>
          <a:solidFill>
            <a:srgbClr val="FFFFFF">
              <a:alpha val="6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Donut 128"/>
          <p:cNvSpPr/>
          <p:nvPr/>
        </p:nvSpPr>
        <p:spPr>
          <a:xfrm>
            <a:off x="531803" y="1499193"/>
            <a:ext cx="1158240" cy="1158240"/>
          </a:xfrm>
          <a:prstGeom prst="donut">
            <a:avLst>
              <a:gd name="adj" fmla="val 745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6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38" y="1744348"/>
            <a:ext cx="533737" cy="53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4796394" y="6502034"/>
            <a:ext cx="1619591" cy="35352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Europeans local groups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5986" y="6502034"/>
            <a:ext cx="1551751" cy="35352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The 10 principles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961438" y="6502034"/>
            <a:ext cx="1968650" cy="35352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The Man burns in 112 days…</a:t>
            </a:r>
            <a:endParaRPr lang="fr-FR" sz="1200" dirty="0"/>
          </a:p>
        </p:txBody>
      </p:sp>
      <p:sp>
        <p:nvSpPr>
          <p:cNvPr id="46" name="Rectangle 45"/>
          <p:cNvSpPr/>
          <p:nvPr/>
        </p:nvSpPr>
        <p:spPr>
          <a:xfrm>
            <a:off x="3085838" y="6502034"/>
            <a:ext cx="1714415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Find an event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477585" y="272462"/>
            <a:ext cx="1714415" cy="3294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>
                <a:solidFill>
                  <a:prstClr val="black"/>
                </a:solidFill>
              </a:rPr>
              <a:t>Publish</a:t>
            </a:r>
            <a:r>
              <a:rPr lang="fr-FR" sz="800" b="1" dirty="0">
                <a:solidFill>
                  <a:prstClr val="black"/>
                </a:solidFill>
              </a:rPr>
              <a:t> an event</a:t>
            </a:r>
          </a:p>
        </p:txBody>
      </p:sp>
    </p:spTree>
    <p:extLst>
      <p:ext uri="{BB962C8B-B14F-4D97-AF65-F5344CB8AC3E}">
        <p14:creationId xmlns:p14="http://schemas.microsoft.com/office/powerpoint/2010/main" val="34664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83171" y="765396"/>
            <a:ext cx="63776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Maps</a:t>
            </a:r>
            <a:r>
              <a:rPr lang="fr-FR" dirty="0" smtClean="0"/>
              <a:t> are </a:t>
            </a:r>
            <a:r>
              <a:rPr lang="fr-FR" dirty="0" err="1" smtClean="0"/>
              <a:t>dynamic</a:t>
            </a:r>
            <a:r>
              <a:rPr lang="fr-FR" dirty="0" smtClean="0"/>
              <a:t>,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moved</a:t>
            </a:r>
            <a:r>
              <a:rPr lang="fr-FR" dirty="0" smtClean="0"/>
              <a:t>, </a:t>
            </a:r>
            <a:r>
              <a:rPr lang="fr-FR" dirty="0" err="1" smtClean="0"/>
              <a:t>zoomed</a:t>
            </a:r>
            <a:r>
              <a:rPr lang="fr-FR" dirty="0" smtClean="0"/>
              <a:t> in / out.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Events are </a:t>
            </a:r>
            <a:r>
              <a:rPr lang="fr-FR" dirty="0" err="1" smtClean="0"/>
              <a:t>located</a:t>
            </a:r>
            <a:r>
              <a:rPr lang="fr-FR" dirty="0" smtClean="0"/>
              <a:t> on the </a:t>
            </a:r>
            <a:r>
              <a:rPr lang="fr-FR" dirty="0" err="1" smtClean="0"/>
              <a:t>map</a:t>
            </a:r>
            <a:r>
              <a:rPr lang="fr-FR" dirty="0" smtClean="0"/>
              <a:t> </a:t>
            </a:r>
            <a:r>
              <a:rPr lang="fr-FR" dirty="0" err="1" smtClean="0"/>
              <a:t>thanks</a:t>
            </a:r>
            <a:r>
              <a:rPr lang="fr-FR" dirty="0" smtClean="0"/>
              <a:t> to </a:t>
            </a:r>
            <a:r>
              <a:rPr lang="fr-FR" dirty="0" err="1" smtClean="0"/>
              <a:t>their</a:t>
            </a:r>
            <a:r>
              <a:rPr lang="fr-FR" dirty="0" smtClean="0"/>
              <a:t> event </a:t>
            </a:r>
            <a:r>
              <a:rPr lang="fr-FR" dirty="0" err="1" smtClean="0"/>
              <a:t>type’s</a:t>
            </a:r>
            <a:r>
              <a:rPr lang="fr-FR" dirty="0" smtClean="0"/>
              <a:t> </a:t>
            </a:r>
            <a:r>
              <a:rPr lang="fr-FR" dirty="0" err="1" smtClean="0"/>
              <a:t>icons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38073" y="232684"/>
            <a:ext cx="673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Map</a:t>
            </a:r>
            <a:endParaRPr lang="fr-FR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30791"/>
            <a:ext cx="3995632" cy="3013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83920"/>
            <a:ext cx="3995632" cy="2610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878" y="3630791"/>
            <a:ext cx="5316411" cy="30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7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83171" y="765396"/>
            <a:ext cx="6377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Event </a:t>
            </a:r>
            <a:r>
              <a:rPr lang="fr-FR" dirty="0" err="1" smtClean="0"/>
              <a:t>type’s</a:t>
            </a:r>
            <a:r>
              <a:rPr lang="fr-FR" dirty="0" smtClean="0"/>
              <a:t> are </a:t>
            </a:r>
            <a:r>
              <a:rPr lang="fr-FR" dirty="0" err="1" smtClean="0"/>
              <a:t>associated</a:t>
            </a:r>
            <a:r>
              <a:rPr lang="fr-FR" dirty="0" smtClean="0"/>
              <a:t> to event </a:t>
            </a:r>
            <a:r>
              <a:rPr lang="fr-FR" dirty="0" err="1" smtClean="0"/>
              <a:t>type’s</a:t>
            </a:r>
            <a:r>
              <a:rPr lang="fr-FR" dirty="0" smtClean="0"/>
              <a:t> </a:t>
            </a:r>
            <a:r>
              <a:rPr lang="fr-FR" dirty="0" err="1" smtClean="0"/>
              <a:t>icon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facilitate</a:t>
            </a:r>
            <a:r>
              <a:rPr lang="fr-FR" dirty="0" smtClean="0"/>
              <a:t> </a:t>
            </a:r>
            <a:r>
              <a:rPr lang="fr-FR" dirty="0" err="1" smtClean="0"/>
              <a:t>search</a:t>
            </a:r>
            <a:r>
              <a:rPr lang="fr-FR" dirty="0" smtClean="0"/>
              <a:t> an identification on the </a:t>
            </a:r>
            <a:r>
              <a:rPr lang="fr-FR" dirty="0" err="1" smtClean="0"/>
              <a:t>map</a:t>
            </a:r>
            <a:r>
              <a:rPr lang="fr-FR" dirty="0" smtClean="0"/>
              <a:t> and on event </a:t>
            </a:r>
            <a:r>
              <a:rPr lang="fr-FR" dirty="0" err="1" smtClean="0"/>
              <a:t>result’s</a:t>
            </a:r>
            <a:r>
              <a:rPr lang="fr-FR" dirty="0" smtClean="0"/>
              <a:t> </a:t>
            </a:r>
            <a:r>
              <a:rPr lang="fr-FR" dirty="0" err="1" smtClean="0"/>
              <a:t>lists</a:t>
            </a:r>
            <a:r>
              <a:rPr lang="fr-FR" dirty="0" smtClean="0"/>
              <a:t>.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Changes on </a:t>
            </a:r>
            <a:r>
              <a:rPr lang="fr-FR" dirty="0" err="1" smtClean="0"/>
              <a:t>filters</a:t>
            </a:r>
            <a:r>
              <a:rPr lang="fr-FR" dirty="0" smtClean="0"/>
              <a:t> </a:t>
            </a:r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r>
              <a:rPr lang="fr-FR" dirty="0" err="1" smtClean="0"/>
              <a:t>adjust</a:t>
            </a:r>
            <a:r>
              <a:rPr lang="fr-FR" dirty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 on </a:t>
            </a:r>
            <a:r>
              <a:rPr lang="fr-FR" dirty="0" err="1" smtClean="0"/>
              <a:t>map</a:t>
            </a:r>
            <a:r>
              <a:rPr lang="fr-FR" dirty="0" smtClean="0"/>
              <a:t>. (</a:t>
            </a:r>
            <a:r>
              <a:rPr lang="fr-FR" dirty="0" err="1" smtClean="0"/>
              <a:t>Except</a:t>
            </a:r>
            <a:r>
              <a:rPr lang="fr-FR" dirty="0" smtClean="0"/>
              <a:t> for the « </a:t>
            </a:r>
            <a:r>
              <a:rPr lang="fr-FR" dirty="0" err="1" smtClean="0"/>
              <a:t>airbnb</a:t>
            </a:r>
            <a:r>
              <a:rPr lang="fr-FR" dirty="0" smtClean="0"/>
              <a:t> type solution »).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On 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, </a:t>
            </a:r>
            <a:r>
              <a:rPr lang="fr-FR" dirty="0" err="1" smtClean="0"/>
              <a:t>events</a:t>
            </a:r>
            <a:r>
              <a:rPr lang="fr-FR" dirty="0" smtClean="0"/>
              <a:t> are </a:t>
            </a:r>
            <a:r>
              <a:rPr lang="fr-FR" dirty="0" err="1" smtClean="0"/>
              <a:t>chronologically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 by default.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8073" y="232684"/>
            <a:ext cx="832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Filters</a:t>
            </a:r>
            <a:endParaRPr lang="fr-FR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273" y="3589876"/>
            <a:ext cx="3096007" cy="2647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624" t="11" r="27736" b="34062"/>
          <a:stretch/>
        </p:blipFill>
        <p:spPr>
          <a:xfrm>
            <a:off x="180534" y="911916"/>
            <a:ext cx="5006087" cy="3187329"/>
          </a:xfrm>
          <a:prstGeom prst="rect">
            <a:avLst/>
          </a:prstGeom>
        </p:spPr>
      </p:pic>
      <p:pic>
        <p:nvPicPr>
          <p:cNvPr id="2050" name="Picture 2" descr="Displaying dat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7186" r="6121" b="55320"/>
          <a:stretch/>
        </p:blipFill>
        <p:spPr bwMode="auto">
          <a:xfrm>
            <a:off x="180534" y="4358048"/>
            <a:ext cx="8417169" cy="192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6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83171" y="663796"/>
            <a:ext cx="637765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Four items are </a:t>
            </a:r>
            <a:r>
              <a:rPr lang="fr-FR" dirty="0" err="1" smtClean="0"/>
              <a:t>available</a:t>
            </a:r>
            <a:r>
              <a:rPr lang="fr-FR" dirty="0" smtClean="0"/>
              <a:t> in the navigation bar 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/>
              <a:t>Find an event : </a:t>
            </a:r>
            <a:br>
              <a:rPr lang="fr-FR" dirty="0" smtClean="0"/>
            </a:br>
            <a:r>
              <a:rPr lang="fr-FR" dirty="0" err="1" smtClean="0"/>
              <a:t>maps</a:t>
            </a:r>
            <a:r>
              <a:rPr lang="fr-FR" dirty="0" smtClean="0"/>
              <a:t>, </a:t>
            </a:r>
            <a:r>
              <a:rPr lang="fr-FR" dirty="0" err="1" smtClean="0"/>
              <a:t>filters</a:t>
            </a:r>
            <a:r>
              <a:rPr lang="fr-FR" dirty="0" smtClean="0"/>
              <a:t>,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  <a:r>
              <a:rPr lang="fr-FR" dirty="0" err="1" smtClean="0"/>
              <a:t>list</a:t>
            </a:r>
            <a:r>
              <a:rPr lang="fr-FR" dirty="0" smtClean="0"/>
              <a:t> and event description. This </a:t>
            </a:r>
            <a:r>
              <a:rPr lang="fr-FR" dirty="0" err="1" smtClean="0"/>
              <a:t>is</a:t>
            </a:r>
            <a:r>
              <a:rPr lang="fr-FR" dirty="0" smtClean="0"/>
              <a:t> the main user </a:t>
            </a:r>
            <a:r>
              <a:rPr lang="fr-FR" dirty="0" err="1" smtClean="0"/>
              <a:t>activity</a:t>
            </a:r>
            <a:r>
              <a:rPr lang="fr-FR" dirty="0" smtClean="0"/>
              <a:t> on Euroburner.com</a:t>
            </a:r>
          </a:p>
          <a:p>
            <a:pPr>
              <a:lnSpc>
                <a:spcPct val="150000"/>
              </a:lnSpc>
            </a:pPr>
            <a:endParaRPr lang="fr-F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/>
              <a:t>European</a:t>
            </a:r>
            <a:r>
              <a:rPr lang="fr-FR" dirty="0" smtClean="0"/>
              <a:t> local groups :</a:t>
            </a:r>
            <a:br>
              <a:rPr lang="fr-FR" dirty="0" smtClean="0"/>
            </a:br>
            <a:r>
              <a:rPr lang="fr-FR" dirty="0" err="1" smtClean="0"/>
              <a:t>maps</a:t>
            </a:r>
            <a:r>
              <a:rPr lang="fr-FR" dirty="0" smtClean="0"/>
              <a:t>, </a:t>
            </a:r>
            <a:r>
              <a:rPr lang="fr-FR" dirty="0" err="1" smtClean="0"/>
              <a:t>filters</a:t>
            </a:r>
            <a:r>
              <a:rPr lang="fr-FR" dirty="0" smtClean="0"/>
              <a:t>, group </a:t>
            </a:r>
            <a:r>
              <a:rPr lang="fr-FR" dirty="0" err="1" smtClean="0"/>
              <a:t>list</a:t>
            </a:r>
            <a:r>
              <a:rPr lang="fr-FR" dirty="0" smtClean="0"/>
              <a:t> and group description.</a:t>
            </a:r>
          </a:p>
          <a:p>
            <a:pPr>
              <a:lnSpc>
                <a:spcPct val="150000"/>
              </a:lnSpc>
            </a:pPr>
            <a:endParaRPr lang="fr-F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/>
              <a:t>The 10 principles</a:t>
            </a:r>
            <a:r>
              <a:rPr lang="fr-FR" dirty="0"/>
              <a:t> 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smtClean="0"/>
              <a:t>List of the </a:t>
            </a:r>
            <a:r>
              <a:rPr lang="fr-FR" dirty="0" err="1" smtClean="0"/>
              <a:t>ten</a:t>
            </a:r>
            <a:r>
              <a:rPr lang="fr-FR" dirty="0" smtClean="0"/>
              <a:t> principles. If more information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added</a:t>
            </a:r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/>
              <a:t> </a:t>
            </a:r>
            <a:r>
              <a:rPr lang="fr-FR" dirty="0" smtClean="0"/>
              <a:t>menu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change. </a:t>
            </a:r>
          </a:p>
          <a:p>
            <a:pPr>
              <a:lnSpc>
                <a:spcPct val="150000"/>
              </a:lnSpc>
            </a:pPr>
            <a:endParaRPr lang="fr-F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/>
              <a:t>The man burns in xxx days :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Link to Burning Man </a:t>
            </a:r>
            <a:r>
              <a:rPr lang="fr-FR" dirty="0" err="1" smtClean="0"/>
              <a:t>website’s</a:t>
            </a:r>
            <a:r>
              <a:rPr lang="fr-FR" dirty="0" smtClean="0"/>
              <a:t>. Name </a:t>
            </a:r>
            <a:r>
              <a:rPr lang="fr-FR" dirty="0" err="1" smtClean="0"/>
              <a:t>indicates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all Burner </a:t>
            </a:r>
            <a:r>
              <a:rPr lang="fr-FR" dirty="0" err="1" smtClean="0"/>
              <a:t>community</a:t>
            </a:r>
            <a:r>
              <a:rPr lang="fr-FR" dirty="0" smtClean="0"/>
              <a:t> </a:t>
            </a:r>
            <a:r>
              <a:rPr lang="fr-FR" dirty="0" err="1" smtClean="0"/>
              <a:t>gravitates</a:t>
            </a:r>
            <a:r>
              <a:rPr lang="fr-FR" dirty="0" smtClean="0"/>
              <a:t> </a:t>
            </a:r>
            <a:r>
              <a:rPr lang="fr-FR" dirty="0" err="1" smtClean="0"/>
              <a:t>around</a:t>
            </a:r>
            <a:r>
              <a:rPr lang="fr-FR" dirty="0" smtClean="0"/>
              <a:t> the </a:t>
            </a:r>
            <a:r>
              <a:rPr lang="fr-FR" dirty="0" err="1" smtClean="0"/>
              <a:t>burn</a:t>
            </a:r>
            <a:r>
              <a:rPr lang="fr-FR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8073" y="232684"/>
            <a:ext cx="13284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Navigation</a:t>
            </a:r>
            <a:endParaRPr lang="fr-FR" sz="20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51058" y="871589"/>
            <a:ext cx="2770925" cy="1336309"/>
            <a:chOff x="2403256" y="2545848"/>
            <a:chExt cx="3286802" cy="1585096"/>
          </a:xfrm>
        </p:grpSpPr>
        <p:sp>
          <p:nvSpPr>
            <p:cNvPr id="13" name="Rectangle 12"/>
            <p:cNvSpPr/>
            <p:nvPr/>
          </p:nvSpPr>
          <p:spPr>
            <a:xfrm>
              <a:off x="2403258" y="2546944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Find an event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403258" y="2546945"/>
              <a:ext cx="3286800" cy="158290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403256" y="2545848"/>
              <a:ext cx="3286802" cy="153847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351056" y="3971643"/>
            <a:ext cx="2770925" cy="1335385"/>
            <a:chOff x="2403256" y="4704624"/>
            <a:chExt cx="3286802" cy="1584000"/>
          </a:xfrm>
        </p:grpSpPr>
        <p:sp>
          <p:nvSpPr>
            <p:cNvPr id="17" name="Rectangle 16"/>
            <p:cNvSpPr/>
            <p:nvPr/>
          </p:nvSpPr>
          <p:spPr>
            <a:xfrm>
              <a:off x="2403258" y="4704624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The 10 principles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403258" y="4704625"/>
              <a:ext cx="3286800" cy="158399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403256" y="4704624"/>
              <a:ext cx="3286802" cy="15373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351058" y="2422078"/>
            <a:ext cx="2770925" cy="1335385"/>
            <a:chOff x="6449914" y="2545848"/>
            <a:chExt cx="3286802" cy="1584000"/>
          </a:xfrm>
        </p:grpSpPr>
        <p:sp>
          <p:nvSpPr>
            <p:cNvPr id="21" name="Rectangle 20"/>
            <p:cNvSpPr/>
            <p:nvPr/>
          </p:nvSpPr>
          <p:spPr>
            <a:xfrm>
              <a:off x="6449916" y="2545848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Europeans local groups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49916" y="2545849"/>
              <a:ext cx="3286798" cy="158399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449914" y="2545848"/>
              <a:ext cx="3286800" cy="15373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351055" y="5521208"/>
            <a:ext cx="2770925" cy="1335385"/>
            <a:chOff x="6449912" y="4704624"/>
            <a:chExt cx="3286802" cy="1584000"/>
          </a:xfrm>
        </p:grpSpPr>
        <p:sp>
          <p:nvSpPr>
            <p:cNvPr id="25" name="Rectangle 24"/>
            <p:cNvSpPr/>
            <p:nvPr/>
          </p:nvSpPr>
          <p:spPr>
            <a:xfrm>
              <a:off x="6449914" y="4704624"/>
              <a:ext cx="3286800" cy="15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The Man burns in 112 </a:t>
              </a:r>
              <a:r>
                <a:rPr lang="fr-FR" sz="1600" dirty="0" smtClean="0">
                  <a:solidFill>
                    <a:schemeClr val="tx1"/>
                  </a:solidFill>
                </a:rPr>
                <a:t>days</a:t>
              </a:r>
              <a:endParaRPr lang="fr-FR" sz="1600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6449914" y="4704625"/>
              <a:ext cx="3286800" cy="158399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449912" y="4704624"/>
              <a:ext cx="3286802" cy="1537377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61619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83171" y="765396"/>
            <a:ext cx="637765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Incentive</a:t>
            </a:r>
            <a:r>
              <a:rPr lang="fr-FR" dirty="0" smtClean="0"/>
              <a:t> sentences and call to action </a:t>
            </a:r>
            <a:r>
              <a:rPr lang="fr-FR" dirty="0" err="1" smtClean="0"/>
              <a:t>will</a:t>
            </a:r>
            <a:r>
              <a:rPr lang="fr-FR" dirty="0" smtClean="0"/>
              <a:t> help </a:t>
            </a:r>
            <a:r>
              <a:rPr lang="fr-FR" dirty="0" err="1" smtClean="0"/>
              <a:t>users</a:t>
            </a:r>
            <a:r>
              <a:rPr lang="fr-FR" dirty="0" smtClean="0"/>
              <a:t> to </a:t>
            </a:r>
            <a:r>
              <a:rPr lang="fr-FR" dirty="0" err="1" smtClean="0"/>
              <a:t>either</a:t>
            </a:r>
            <a:r>
              <a:rPr lang="fr-FR" dirty="0" smtClean="0"/>
              <a:t> </a:t>
            </a:r>
            <a:r>
              <a:rPr lang="fr-FR" dirty="0" err="1" smtClean="0"/>
              <a:t>search</a:t>
            </a:r>
            <a:r>
              <a:rPr lang="fr-FR" dirty="0" smtClean="0"/>
              <a:t> or explore </a:t>
            </a:r>
            <a:r>
              <a:rPr lang="fr-FR" dirty="0" err="1" smtClean="0"/>
              <a:t>available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38073" y="232684"/>
            <a:ext cx="5371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Homepage</a:t>
            </a:r>
            <a:r>
              <a:rPr lang="fr-FR" sz="2000" b="1" dirty="0" smtClean="0">
                <a:solidFill>
                  <a:schemeClr val="tx1"/>
                </a:solidFill>
              </a:rPr>
              <a:t> </a:t>
            </a:r>
            <a:r>
              <a:rPr lang="fr-FR" sz="2000" b="1" dirty="0" err="1" smtClean="0">
                <a:solidFill>
                  <a:schemeClr val="tx1"/>
                </a:solidFill>
              </a:rPr>
              <a:t>incentive</a:t>
            </a:r>
            <a:r>
              <a:rPr lang="fr-FR" sz="2000" b="1" dirty="0" smtClean="0">
                <a:solidFill>
                  <a:schemeClr val="tx1"/>
                </a:solidFill>
              </a:rPr>
              <a:t>, </a:t>
            </a:r>
            <a:r>
              <a:rPr lang="fr-FR" sz="2000" b="1" dirty="0" err="1" smtClean="0">
                <a:solidFill>
                  <a:schemeClr val="tx1"/>
                </a:solidFill>
              </a:rPr>
              <a:t>search</a:t>
            </a:r>
            <a:r>
              <a:rPr lang="fr-FR" sz="2000" b="1" dirty="0" smtClean="0">
                <a:solidFill>
                  <a:schemeClr val="tx1"/>
                </a:solidFill>
              </a:rPr>
              <a:t> area and </a:t>
            </a:r>
            <a:r>
              <a:rPr lang="fr-FR" sz="2000" b="1" dirty="0" err="1" smtClean="0">
                <a:solidFill>
                  <a:schemeClr val="tx1"/>
                </a:solidFill>
              </a:rPr>
              <a:t>edge</a:t>
            </a:r>
            <a:r>
              <a:rPr lang="fr-FR" sz="2000" b="1" dirty="0" smtClean="0">
                <a:solidFill>
                  <a:schemeClr val="tx1"/>
                </a:solidFill>
              </a:rPr>
              <a:t> cases</a:t>
            </a:r>
            <a:endParaRPr lang="fr-FR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92" y="3143250"/>
            <a:ext cx="1962150" cy="133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60" y="3143250"/>
            <a:ext cx="2397125" cy="1336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2" y="1002134"/>
            <a:ext cx="4502193" cy="19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0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5812897" y="3230527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tx1"/>
                </a:solidFill>
              </a:rPr>
              <a:t>#1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4645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1046"/>
          <a:stretch/>
        </p:blipFill>
        <p:spPr>
          <a:xfrm>
            <a:off x="0" y="3100375"/>
            <a:ext cx="12192000" cy="36990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944880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What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68000" y="944880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Where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24000" y="944879"/>
            <a:ext cx="4068000" cy="2147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 smtClean="0">
                <a:solidFill>
                  <a:schemeClr val="tx1"/>
                </a:solidFill>
              </a:rPr>
              <a:t>When</a:t>
            </a:r>
            <a:r>
              <a:rPr lang="fr-FR" dirty="0" smtClean="0">
                <a:solidFill>
                  <a:schemeClr val="tx1"/>
                </a:solidFill>
              </a:rPr>
              <a:t> ?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4541" y="1472527"/>
            <a:ext cx="312660" cy="312660"/>
            <a:chOff x="3416060" y="2760453"/>
            <a:chExt cx="431321" cy="431321"/>
          </a:xfrm>
        </p:grpSpPr>
        <p:sp>
          <p:nvSpPr>
            <p:cNvPr id="7" name="Rectangle 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57201" y="1521135"/>
            <a:ext cx="292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All</a:t>
            </a:r>
            <a:endParaRPr lang="fr-FR" sz="800" dirty="0"/>
          </a:p>
        </p:txBody>
      </p:sp>
      <p:sp>
        <p:nvSpPr>
          <p:cNvPr id="12" name="Rectangle 11"/>
          <p:cNvSpPr/>
          <p:nvPr/>
        </p:nvSpPr>
        <p:spPr>
          <a:xfrm>
            <a:off x="144541" y="1941534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1" y="1990142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smtClean="0"/>
              <a:t>Burning Cafés</a:t>
            </a:r>
            <a:endParaRPr lang="fr-FR" sz="8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4541" y="2401451"/>
            <a:ext cx="312660" cy="312660"/>
            <a:chOff x="3416060" y="2760453"/>
            <a:chExt cx="431321" cy="431321"/>
          </a:xfrm>
        </p:grpSpPr>
        <p:sp>
          <p:nvSpPr>
            <p:cNvPr id="17" name="Rectangle 16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57201" y="2450059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nights</a:t>
            </a:r>
            <a:endParaRPr lang="fr-FR" sz="8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99155" y="1472527"/>
            <a:ext cx="312660" cy="312660"/>
            <a:chOff x="3416060" y="2760453"/>
            <a:chExt cx="431321" cy="431321"/>
          </a:xfrm>
        </p:grpSpPr>
        <p:sp>
          <p:nvSpPr>
            <p:cNvPr id="22" name="Rectangle 2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311815" y="1521135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Burning </a:t>
            </a:r>
            <a:r>
              <a:rPr lang="fr-FR" sz="800" dirty="0" err="1" smtClean="0"/>
              <a:t>week</a:t>
            </a:r>
            <a:r>
              <a:rPr lang="fr-FR" sz="800" dirty="0" smtClean="0"/>
              <a:t> ends</a:t>
            </a:r>
            <a:endParaRPr lang="fr-FR" sz="800" dirty="0"/>
          </a:p>
        </p:txBody>
      </p:sp>
      <p:sp>
        <p:nvSpPr>
          <p:cNvPr id="27" name="Rectangle 26"/>
          <p:cNvSpPr/>
          <p:nvPr/>
        </p:nvSpPr>
        <p:spPr>
          <a:xfrm>
            <a:off x="1999155" y="1941534"/>
            <a:ext cx="312660" cy="312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11815" y="1990142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 err="1" smtClean="0"/>
              <a:t>Regional</a:t>
            </a:r>
            <a:r>
              <a:rPr lang="fr-FR" sz="800" b="1" dirty="0" smtClean="0"/>
              <a:t> Event</a:t>
            </a:r>
            <a:endParaRPr lang="fr-FR" sz="800" b="1" dirty="0"/>
          </a:p>
        </p:txBody>
      </p:sp>
      <p:grpSp>
        <p:nvGrpSpPr>
          <p:cNvPr id="31" name="Group 30"/>
          <p:cNvGrpSpPr/>
          <p:nvPr/>
        </p:nvGrpSpPr>
        <p:grpSpPr>
          <a:xfrm>
            <a:off x="1995977" y="2401451"/>
            <a:ext cx="312660" cy="312660"/>
            <a:chOff x="3416060" y="2760453"/>
            <a:chExt cx="431321" cy="431321"/>
          </a:xfrm>
        </p:grpSpPr>
        <p:sp>
          <p:nvSpPr>
            <p:cNvPr id="32" name="Rectangle 31"/>
            <p:cNvSpPr/>
            <p:nvPr/>
          </p:nvSpPr>
          <p:spPr>
            <a:xfrm>
              <a:off x="3416060" y="2760453"/>
              <a:ext cx="431321" cy="4313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416060" y="2760453"/>
              <a:ext cx="431321" cy="431321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308637" y="2450059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sp>
        <p:nvSpPr>
          <p:cNvPr id="36" name="Rectangle 35"/>
          <p:cNvSpPr/>
          <p:nvPr/>
        </p:nvSpPr>
        <p:spPr>
          <a:xfrm>
            <a:off x="144541" y="2863796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144541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44541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TextBox 38"/>
          <p:cNvSpPr txBox="1"/>
          <p:nvPr/>
        </p:nvSpPr>
        <p:spPr>
          <a:xfrm>
            <a:off x="457201" y="2912404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Decomp</a:t>
            </a:r>
            <a:endParaRPr lang="fr-FR" sz="800" dirty="0"/>
          </a:p>
        </p:txBody>
      </p:sp>
      <p:sp>
        <p:nvSpPr>
          <p:cNvPr id="40" name="Rectangle 39"/>
          <p:cNvSpPr/>
          <p:nvPr/>
        </p:nvSpPr>
        <p:spPr>
          <a:xfrm>
            <a:off x="1995977" y="2863796"/>
            <a:ext cx="312660" cy="2290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1995977" y="2863796"/>
            <a:ext cx="312660" cy="229060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>
            <a:stCxn id="3" idx="2"/>
          </p:cNvCxnSpPr>
          <p:nvPr/>
        </p:nvCxnSpPr>
        <p:spPr>
          <a:xfrm flipV="1">
            <a:off x="2034000" y="2863796"/>
            <a:ext cx="274637" cy="229061"/>
          </a:xfrm>
          <a:prstGeom prst="lin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2308637" y="2912404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Event type</a:t>
            </a:r>
            <a:endParaRPr lang="fr-FR" sz="800" dirty="0"/>
          </a:p>
        </p:txBody>
      </p:sp>
      <p:pic>
        <p:nvPicPr>
          <p:cNvPr id="44" name="Picture 4" descr="http://static.vecteezy.com/system/resources/premium_previews/000/059/753/original/paper-rainy-cityscape-vecteez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33705" r="4226" b="15715"/>
          <a:stretch/>
        </p:blipFill>
        <p:spPr bwMode="auto">
          <a:xfrm>
            <a:off x="4071178" y="1372773"/>
            <a:ext cx="4054662" cy="172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4525202" y="1785187"/>
            <a:ext cx="3058656" cy="4690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600" i="1" dirty="0" smtClean="0">
                <a:solidFill>
                  <a:schemeClr val="tx1"/>
                </a:solidFill>
              </a:rPr>
              <a:t>Spain</a:t>
            </a:r>
            <a:endParaRPr lang="fr-FR" sz="1600" i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86910" y="1521135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 smtClean="0"/>
              <a:t>Filter</a:t>
            </a:r>
            <a:r>
              <a:rPr lang="fr-FR" sz="800" dirty="0" smtClean="0"/>
              <a:t> </a:t>
            </a:r>
            <a:r>
              <a:rPr lang="fr-FR" sz="800" dirty="0" err="1" smtClean="0"/>
              <a:t>from</a:t>
            </a:r>
            <a:endParaRPr lang="fr-FR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10405641" y="1521135"/>
            <a:ext cx="288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smtClean="0"/>
              <a:t>To</a:t>
            </a:r>
            <a:endParaRPr lang="fr-FR" sz="800" dirty="0"/>
          </a:p>
        </p:txBody>
      </p:sp>
      <p:sp>
        <p:nvSpPr>
          <p:cNvPr id="48" name="Rectangle 47"/>
          <p:cNvSpPr/>
          <p:nvPr/>
        </p:nvSpPr>
        <p:spPr>
          <a:xfrm>
            <a:off x="8286995" y="1785187"/>
            <a:ext cx="1566504" cy="1021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578521" y="2111366"/>
            <a:ext cx="968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16 </a:t>
            </a:r>
            <a:r>
              <a:rPr lang="fr-FR" sz="2000" dirty="0" err="1" smtClean="0">
                <a:solidFill>
                  <a:schemeClr val="tx1"/>
                </a:solidFill>
              </a:rPr>
              <a:t>april</a:t>
            </a:r>
            <a:endParaRPr lang="fr-FR" sz="2000" dirty="0"/>
          </a:p>
        </p:txBody>
      </p:sp>
      <p:sp>
        <p:nvSpPr>
          <p:cNvPr id="50" name="Rectangle 49"/>
          <p:cNvSpPr/>
          <p:nvPr/>
        </p:nvSpPr>
        <p:spPr>
          <a:xfrm>
            <a:off x="10405641" y="1785187"/>
            <a:ext cx="1561077" cy="10216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737164" y="2111366"/>
            <a:ext cx="941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16 </a:t>
            </a:r>
            <a:r>
              <a:rPr lang="fr-FR" sz="2000" dirty="0" err="1" smtClean="0">
                <a:solidFill>
                  <a:schemeClr val="tx1"/>
                </a:solidFill>
              </a:rPr>
              <a:t>may</a:t>
            </a:r>
            <a:endParaRPr lang="fr-FR" sz="2000" dirty="0"/>
          </a:p>
        </p:txBody>
      </p:sp>
      <p:sp>
        <p:nvSpPr>
          <p:cNvPr id="52" name="Rectangle 51"/>
          <p:cNvSpPr/>
          <p:nvPr/>
        </p:nvSpPr>
        <p:spPr>
          <a:xfrm>
            <a:off x="44930" y="106327"/>
            <a:ext cx="1499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 smtClean="0">
                <a:solidFill>
                  <a:schemeClr val="tx1"/>
                </a:solidFill>
              </a:rPr>
              <a:t>Euroburners</a:t>
            </a:r>
            <a:endParaRPr lang="fr-FR" sz="2000" b="1" dirty="0"/>
          </a:p>
        </p:txBody>
      </p:sp>
      <p:pic>
        <p:nvPicPr>
          <p:cNvPr id="55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383" y="495604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Donut 55"/>
          <p:cNvSpPr/>
          <p:nvPr/>
        </p:nvSpPr>
        <p:spPr>
          <a:xfrm>
            <a:off x="6126480" y="4765040"/>
            <a:ext cx="1158240" cy="1158240"/>
          </a:xfrm>
          <a:prstGeom prst="donut">
            <a:avLst>
              <a:gd name="adj" fmla="val 74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95978" y="1032113"/>
            <a:ext cx="1921026" cy="2907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fr-FR" sz="800" i="1" dirty="0" smtClean="0">
                <a:solidFill>
                  <a:prstClr val="black"/>
                </a:solidFill>
              </a:rPr>
              <a:t>              </a:t>
            </a:r>
            <a:r>
              <a:rPr lang="fr-FR" sz="800" i="1" dirty="0" err="1" smtClean="0">
                <a:solidFill>
                  <a:prstClr val="black"/>
                </a:solidFill>
              </a:rPr>
              <a:t>Search</a:t>
            </a:r>
            <a:r>
              <a:rPr lang="fr-FR" sz="800" i="1" dirty="0" smtClean="0">
                <a:solidFill>
                  <a:prstClr val="black"/>
                </a:solidFill>
              </a:rPr>
              <a:t> an event</a:t>
            </a:r>
            <a:endParaRPr lang="fr-FR" sz="800" i="1" dirty="0">
              <a:solidFill>
                <a:prstClr val="black"/>
              </a:solidFill>
            </a:endParaRPr>
          </a:p>
        </p:txBody>
      </p:sp>
      <p:pic>
        <p:nvPicPr>
          <p:cNvPr id="62" name="Picture 4" descr="magnifier, magnifying, magnifying glass, search, view, zoom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97029" y="1114631"/>
            <a:ext cx="148578" cy="1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-4782" y="594874"/>
            <a:ext cx="2424301" cy="3535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Find an event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22697" y="594874"/>
            <a:ext cx="3285332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Europeans local groups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708030" y="594874"/>
            <a:ext cx="3131170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The 10 principles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839200" y="594874"/>
            <a:ext cx="3352799" cy="3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The Man burns in 112 days…</a:t>
            </a:r>
            <a:endParaRPr lang="fr-FR" sz="1600" dirty="0"/>
          </a:p>
        </p:txBody>
      </p:sp>
      <p:sp>
        <p:nvSpPr>
          <p:cNvPr id="68" name="Rectangle 67"/>
          <p:cNvSpPr/>
          <p:nvPr/>
        </p:nvSpPr>
        <p:spPr>
          <a:xfrm>
            <a:off x="10420510" y="104275"/>
            <a:ext cx="1487010" cy="3920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fr-FR" sz="800" b="1" dirty="0" err="1" smtClean="0">
                <a:solidFill>
                  <a:prstClr val="black"/>
                </a:solidFill>
              </a:rPr>
              <a:t>Publish</a:t>
            </a:r>
            <a:r>
              <a:rPr lang="fr-FR" sz="800" b="1" dirty="0" smtClean="0">
                <a:solidFill>
                  <a:prstClr val="black"/>
                </a:solidFill>
              </a:rPr>
              <a:t> an event</a:t>
            </a:r>
            <a:endParaRPr lang="fr-FR" sz="800" b="1" dirty="0">
              <a:solidFill>
                <a:prstClr val="black"/>
              </a:solidFill>
            </a:endParaRPr>
          </a:p>
        </p:txBody>
      </p:sp>
      <p:pic>
        <p:nvPicPr>
          <p:cNvPr id="69" name="Picture 2" descr="coffee, cup, hot, te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572" y="5288529"/>
            <a:ext cx="512130" cy="5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Donut 69"/>
          <p:cNvSpPr/>
          <p:nvPr/>
        </p:nvSpPr>
        <p:spPr>
          <a:xfrm>
            <a:off x="1729517" y="4986527"/>
            <a:ext cx="1158240" cy="1158240"/>
          </a:xfrm>
          <a:prstGeom prst="donut">
            <a:avLst>
              <a:gd name="adj" fmla="val 745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6" name="Picture 8" descr="awning, barracks, camp, camping, canopy, circus, sun shade, tent, trav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4" y="1944427"/>
            <a:ext cx="288207" cy="28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coffee, cup, hot, tea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" y="1972203"/>
            <a:ext cx="240861" cy="2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-10160" y="-41422"/>
            <a:ext cx="12202160" cy="6899422"/>
          </a:xfrm>
          <a:prstGeom prst="rect">
            <a:avLst/>
          </a:prstGeom>
          <a:solidFill>
            <a:srgbClr val="F2F2F2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>
                <a:solidFill>
                  <a:schemeClr val="tx1"/>
                </a:solidFill>
              </a:rPr>
              <a:t>Homepage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56839" y="3940731"/>
            <a:ext cx="10521928" cy="2169825"/>
          </a:xfrm>
          <a:prstGeom prst="rect">
            <a:avLst/>
          </a:prstGeom>
          <a:solidFill>
            <a:srgbClr val="FFFFFF">
              <a:alpha val="56863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Incentive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sentence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overviews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site’s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content and actions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sections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access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fr-F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most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popular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events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pushed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Euroburn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represented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thanks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a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video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running in background. This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video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randomly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chosen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among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several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Nowhere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Burning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Nights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Decomps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videos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previously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selected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Euroburn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crew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Youtube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3756</Words>
  <Application>Microsoft Office PowerPoint</Application>
  <PresentationFormat>Widescreen</PresentationFormat>
  <Paragraphs>743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Andalus</vt:lpstr>
      <vt:lpstr>Arial</vt:lpstr>
      <vt:lpstr>Axure Handwriting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Compte Microsoft</dc:creator>
  <cp:lastModifiedBy>Compte Microsoft</cp:lastModifiedBy>
  <cp:revision>67</cp:revision>
  <dcterms:created xsi:type="dcterms:W3CDTF">2015-02-28T18:04:21Z</dcterms:created>
  <dcterms:modified xsi:type="dcterms:W3CDTF">2015-03-28T16:56:37Z</dcterms:modified>
</cp:coreProperties>
</file>